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3175" cap="flat">
              <a:solidFill>
                <a:srgbClr val="D6D7D6"/>
              </a:solidFill>
              <a:prstDash val="solid"/>
              <a:miter lim="400000"/>
            </a:ln>
          </a:left>
          <a:right>
            <a:ln w="3175" cap="flat">
              <a:solidFill>
                <a:srgbClr val="D6D7D6"/>
              </a:solidFill>
              <a:prstDash val="solid"/>
              <a:miter lim="400000"/>
            </a:ln>
          </a:right>
          <a:top>
            <a:ln w="3175" cap="flat">
              <a:solidFill>
                <a:srgbClr val="D6D7D6"/>
              </a:solidFill>
              <a:prstDash val="solid"/>
              <a:miter lim="400000"/>
            </a:ln>
          </a:top>
          <a:bottom>
            <a:ln w="3175" cap="flat">
              <a:solidFill>
                <a:srgbClr val="D6D7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3175" cap="flat">
              <a:solidFill>
                <a:srgbClr val="D6D6D6"/>
              </a:solidFill>
              <a:prstDash val="solid"/>
              <a:miter lim="400000"/>
            </a:ln>
          </a:left>
          <a:right>
            <a:ln w="12700" cap="flat">
              <a:solidFill>
                <a:srgbClr val="D6D7D6"/>
              </a:solidFill>
              <a:prstDash val="solid"/>
              <a:miter lim="400000"/>
            </a:ln>
          </a:right>
          <a:top>
            <a:ln w="3175" cap="flat">
              <a:solidFill>
                <a:srgbClr val="D6D7D6"/>
              </a:solidFill>
              <a:prstDash val="solid"/>
              <a:miter lim="400000"/>
            </a:ln>
          </a:top>
          <a:bottom>
            <a:ln w="3175" cap="flat">
              <a:solidFill>
                <a:srgbClr val="D6D7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3175" cap="flat">
              <a:solidFill>
                <a:srgbClr val="D6D7D6"/>
              </a:solidFill>
              <a:prstDash val="solid"/>
              <a:miter lim="400000"/>
            </a:ln>
          </a:left>
          <a:right>
            <a:ln w="3175" cap="flat">
              <a:solidFill>
                <a:srgbClr val="D6D7D6"/>
              </a:solidFill>
              <a:prstDash val="solid"/>
              <a:miter lim="400000"/>
            </a:ln>
          </a:right>
          <a:top>
            <a:ln w="12700" cap="flat">
              <a:solidFill>
                <a:srgbClr val="D6D7D6"/>
              </a:solidFill>
              <a:prstDash val="solid"/>
              <a:miter lim="400000"/>
            </a:ln>
          </a:top>
          <a:bottom>
            <a:ln w="3175" cap="flat">
              <a:solidFill>
                <a:srgbClr val="D6D6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3175" cap="flat">
              <a:solidFill>
                <a:srgbClr val="D6D7D6"/>
              </a:solidFill>
              <a:prstDash val="solid"/>
              <a:miter lim="400000"/>
            </a:ln>
          </a:left>
          <a:right>
            <a:ln w="3175" cap="flat">
              <a:solidFill>
                <a:srgbClr val="D6D7D6"/>
              </a:solidFill>
              <a:prstDash val="solid"/>
              <a:miter lim="400000"/>
            </a:ln>
          </a:right>
          <a:top>
            <a:ln w="3175" cap="flat">
              <a:solidFill>
                <a:srgbClr val="D6D6D6"/>
              </a:solidFill>
              <a:prstDash val="solid"/>
              <a:miter lim="400000"/>
            </a:ln>
          </a:top>
          <a:bottom>
            <a:ln w="12700" cap="flat">
              <a:solidFill>
                <a:srgbClr val="D6D7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3175" cap="flat">
              <a:solidFill>
                <a:srgbClr val="929292"/>
              </a:solidFill>
              <a:prstDash val="solid"/>
              <a:miter lim="400000"/>
            </a:ln>
          </a:left>
          <a:right>
            <a:ln w="3175" cap="flat">
              <a:solidFill>
                <a:srgbClr val="929292"/>
              </a:solidFill>
              <a:prstDash val="solid"/>
              <a:miter lim="400000"/>
            </a:ln>
          </a:right>
          <a:top>
            <a:ln w="3175" cap="flat">
              <a:solidFill>
                <a:srgbClr val="929292"/>
              </a:solidFill>
              <a:prstDash val="solid"/>
              <a:miter lim="400000"/>
            </a:ln>
          </a:top>
          <a:bottom>
            <a:ln w="3175" cap="flat">
              <a:solidFill>
                <a:srgbClr val="929292"/>
              </a:solidFill>
              <a:prstDash val="solid"/>
              <a:miter lim="400000"/>
            </a:ln>
          </a:bottom>
          <a:insideH>
            <a:ln w="3175" cap="flat">
              <a:solidFill>
                <a:srgbClr val="929292"/>
              </a:solidFill>
              <a:prstDash val="solid"/>
              <a:miter lim="400000"/>
            </a:ln>
          </a:insideH>
          <a:insideV>
            <a:ln w="3175" cap="flat">
              <a:solidFill>
                <a:srgbClr val="929292"/>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3175" cap="flat">
              <a:noFill/>
              <a:miter lim="400000"/>
            </a:ln>
          </a:top>
          <a:bottom>
            <a:ln w="12700" cap="flat">
              <a:noFill/>
              <a:miter lim="400000"/>
            </a:ln>
          </a:bottom>
          <a:insideH>
            <a:ln w="3175"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3175" cap="flat">
              <a:solidFill>
                <a:srgbClr val="AAAAAA"/>
              </a:solidFill>
              <a:prstDash val="solid"/>
              <a:miter lim="400000"/>
            </a:ln>
          </a:left>
          <a:right>
            <a:ln w="3175" cap="flat">
              <a:solidFill>
                <a:srgbClr val="AAAAAA"/>
              </a:solidFill>
              <a:prstDash val="solid"/>
              <a:miter lim="400000"/>
            </a:ln>
          </a:right>
          <a:top>
            <a:ln w="3175" cap="flat">
              <a:solidFill>
                <a:srgbClr val="AAAAAA"/>
              </a:solidFill>
              <a:prstDash val="solid"/>
              <a:miter lim="400000"/>
            </a:ln>
          </a:top>
          <a:bottom>
            <a:ln w="3175" cap="flat">
              <a:solidFill>
                <a:srgbClr val="AAAAAA"/>
              </a:solidFill>
              <a:prstDash val="solid"/>
              <a:miter lim="400000"/>
            </a:ln>
          </a:bottom>
          <a:insideH>
            <a:ln w="3175" cap="flat">
              <a:solidFill>
                <a:srgbClr val="AAAAAA"/>
              </a:solidFill>
              <a:prstDash val="solid"/>
              <a:miter lim="400000"/>
            </a:ln>
          </a:insideH>
          <a:insideV>
            <a:ln w="3175" cap="flat">
              <a:solidFill>
                <a:srgbClr val="AAAAAA"/>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3175" cap="flat">
              <a:noFill/>
              <a:miter lim="400000"/>
            </a:ln>
          </a:top>
          <a:bottom>
            <a:ln w="12700" cap="flat">
              <a:noFill/>
              <a:miter lim="400000"/>
            </a:ln>
          </a:bottom>
          <a:insideH>
            <a:ln w="3175"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3175" cap="flat">
              <a:solidFill>
                <a:srgbClr val="D6D7D6"/>
              </a:solidFill>
              <a:prstDash val="solid"/>
              <a:miter lim="400000"/>
            </a:ln>
          </a:left>
          <a:right>
            <a:ln w="3175" cap="flat">
              <a:solidFill>
                <a:srgbClr val="D6D7D6"/>
              </a:solidFill>
              <a:prstDash val="solid"/>
              <a:miter lim="400000"/>
            </a:ln>
          </a:right>
          <a:top>
            <a:ln w="3175" cap="flat">
              <a:solidFill>
                <a:srgbClr val="D6D7D6"/>
              </a:solidFill>
              <a:prstDash val="solid"/>
              <a:miter lim="400000"/>
            </a:ln>
          </a:top>
          <a:bottom>
            <a:ln w="3175" cap="flat">
              <a:solidFill>
                <a:srgbClr val="D6D7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3175" cap="flat">
              <a:noFill/>
              <a:miter lim="400000"/>
            </a:ln>
          </a:top>
          <a:bottom>
            <a:ln w="12700" cap="flat">
              <a:noFill/>
              <a:miter lim="400000"/>
            </a:ln>
          </a:bottom>
          <a:insideH>
            <a:ln w="3175"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3175" cap="flat">
              <a:solidFill>
                <a:srgbClr val="909090"/>
              </a:solidFill>
              <a:prstDash val="solid"/>
              <a:miter lim="400000"/>
            </a:ln>
          </a:left>
          <a:right>
            <a:ln w="3175" cap="flat">
              <a:solidFill>
                <a:srgbClr val="909090"/>
              </a:solidFill>
              <a:prstDash val="solid"/>
              <a:miter lim="400000"/>
            </a:ln>
          </a:right>
          <a:top>
            <a:ln w="3175" cap="flat">
              <a:solidFill>
                <a:srgbClr val="909090"/>
              </a:solidFill>
              <a:prstDash val="solid"/>
              <a:miter lim="400000"/>
            </a:ln>
          </a:top>
          <a:bottom>
            <a:ln w="3175" cap="flat">
              <a:solidFill>
                <a:srgbClr val="909090"/>
              </a:solidFill>
              <a:prstDash val="solid"/>
              <a:miter lim="400000"/>
            </a:ln>
          </a:bottom>
          <a:insideH>
            <a:ln w="3175" cap="flat">
              <a:solidFill>
                <a:srgbClr val="909090"/>
              </a:solidFill>
              <a:prstDash val="solid"/>
              <a:miter lim="400000"/>
            </a:ln>
          </a:insideH>
          <a:insideV>
            <a:ln w="3175" cap="flat">
              <a:solidFill>
                <a:srgbClr val="90909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3175" cap="flat">
              <a:noFill/>
              <a:miter lim="400000"/>
            </a:ln>
          </a:top>
          <a:bottom>
            <a:ln w="12700" cap="flat">
              <a:noFill/>
              <a:miter lim="400000"/>
            </a:ln>
          </a:bottom>
          <a:insideH>
            <a:ln w="3175"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3175" cap="flat">
              <a:solidFill>
                <a:srgbClr val="929292"/>
              </a:solidFill>
              <a:custDash>
                <a:ds d="200000" sp="200000"/>
              </a:custDash>
              <a:miter lim="400000"/>
            </a:ln>
          </a:left>
          <a:right>
            <a:ln w="3175" cap="flat">
              <a:solidFill>
                <a:srgbClr val="929292"/>
              </a:solidFill>
              <a:custDash>
                <a:ds d="200000" sp="200000"/>
              </a:custDash>
              <a:miter lim="400000"/>
            </a:ln>
          </a:right>
          <a:top>
            <a:ln w="3175" cap="flat">
              <a:solidFill>
                <a:srgbClr val="929292"/>
              </a:solidFill>
              <a:custDash>
                <a:ds d="200000" sp="200000"/>
              </a:custDash>
              <a:miter lim="400000"/>
            </a:ln>
          </a:top>
          <a:bottom>
            <a:ln w="3175" cap="flat">
              <a:solidFill>
                <a:srgbClr val="929292"/>
              </a:solidFill>
              <a:custDash>
                <a:ds d="200000" sp="200000"/>
              </a:custDash>
              <a:miter lim="400000"/>
            </a:ln>
          </a:bottom>
          <a:insideH>
            <a:ln w="3175" cap="flat">
              <a:solidFill>
                <a:srgbClr val="929292"/>
              </a:solidFill>
              <a:custDash>
                <a:ds d="200000" sp="200000"/>
              </a:custDash>
              <a:miter lim="400000"/>
            </a:ln>
          </a:insideH>
          <a:insideV>
            <a:ln w="3175" cap="flat">
              <a:solidFill>
                <a:srgbClr val="929292"/>
              </a:solidFill>
              <a:custDash>
                <a:ds d="200000" sp="200000"/>
              </a:custDash>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noFill/>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noFill/>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s>

</file>

<file path=ppt/media/image1.jpeg>
</file>

<file path=ppt/media/image1.png>
</file>

<file path=ppt/media/image10.png>
</file>

<file path=ppt/media/image11.png>
</file>

<file path=ppt/media/image12.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prstGeom prst="rect">
            <a:avLst/>
          </a:prstGeom>
        </p:spPr>
        <p:txBody>
          <a:bodyPr/>
          <a:lstStyle/>
          <a:p>
            <a:pPr/>
            <a:r>
              <a:t>Title Text</a:t>
            </a:r>
          </a:p>
        </p:txBody>
      </p:sp>
      <p:sp>
        <p:nvSpPr>
          <p:cNvPr id="12" name="Body Level One…"/>
          <p:cNvSpPr txBox="1"/>
          <p:nvPr>
            <p:ph type="body" sz="quarter"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000000"/>
        </a:solidFill>
      </p:bgPr>
    </p:bg>
    <p:spTree>
      <p:nvGrpSpPr>
        <p:cNvPr id="1" name=""/>
        <p:cNvGrpSpPr/>
        <p:nvPr/>
      </p:nvGrpSpPr>
      <p:grpSpPr>
        <a:xfrm>
          <a:off x="0" y="0"/>
          <a:ext cx="0" cy="0"/>
          <a:chOff x="0" y="0"/>
          <a:chExt cx="0" cy="0"/>
        </a:xfrm>
      </p:grpSpPr>
      <p:sp>
        <p:nvSpPr>
          <p:cNvPr id="93" name="–Johnny Appleseed"/>
          <p:cNvSpPr txBox="1"/>
          <p:nvPr>
            <p:ph type="body" sz="quarter" idx="13"/>
          </p:nvPr>
        </p:nvSpPr>
        <p:spPr>
          <a:xfrm>
            <a:off x="2578099" y="5991225"/>
            <a:ext cx="7848602" cy="411277"/>
          </a:xfrm>
          <a:prstGeom prst="rect">
            <a:avLst/>
          </a:prstGeom>
        </p:spPr>
        <p:txBody>
          <a:bodyPr>
            <a:spAutoFit/>
          </a:bodyPr>
          <a:lstStyle>
            <a:lvl1pPr>
              <a:defRPr i="1" sz="2200"/>
            </a:lvl1pPr>
          </a:lstStyle>
          <a:p>
            <a:pPr/>
            <a:r>
              <a:t>–Johnny Appleseed</a:t>
            </a:r>
          </a:p>
        </p:txBody>
      </p:sp>
      <p:sp>
        <p:nvSpPr>
          <p:cNvPr id="94" name="“Type a quote here.”"/>
          <p:cNvSpPr txBox="1"/>
          <p:nvPr>
            <p:ph type="body" sz="quarter" idx="14"/>
          </p:nvPr>
        </p:nvSpPr>
        <p:spPr>
          <a:xfrm>
            <a:off x="2578099" y="4399458"/>
            <a:ext cx="7848602" cy="559713"/>
          </a:xfrm>
          <a:prstGeom prst="rect">
            <a:avLst/>
          </a:prstGeom>
        </p:spPr>
        <p:txBody>
          <a:bodyPr anchor="ctr">
            <a:spAutoFit/>
          </a:bodyPr>
          <a:lstStyle>
            <a:lvl1pPr>
              <a:defRPr sz="32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000000"/>
        </a:solidFill>
      </p:bgPr>
    </p:bg>
    <p:spTree>
      <p:nvGrpSpPr>
        <p:cNvPr id="1" name=""/>
        <p:cNvGrpSpPr/>
        <p:nvPr/>
      </p:nvGrpSpPr>
      <p:grpSpPr>
        <a:xfrm>
          <a:off x="0" y="0"/>
          <a:ext cx="0" cy="0"/>
          <a:chOff x="0" y="0"/>
          <a:chExt cx="0" cy="0"/>
        </a:xfrm>
      </p:grpSpPr>
      <p:sp>
        <p:nvSpPr>
          <p:cNvPr id="102" name="Image"/>
          <p:cNvSpPr/>
          <p:nvPr>
            <p:ph type="pic" idx="13"/>
          </p:nvPr>
        </p:nvSpPr>
        <p:spPr>
          <a:xfrm>
            <a:off x="1625599" y="1219199"/>
            <a:ext cx="9753602" cy="7315201"/>
          </a:xfrm>
          <a:prstGeom prst="rect">
            <a:avLst/>
          </a:prstGeom>
        </p:spPr>
        <p:txBody>
          <a:bodyPr lIns="91439" tIns="45719" rIns="91439" bIns="45719">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bg>
      <p:bgPr>
        <a:solidFill>
          <a:srgbClr val="000000"/>
        </a:solidFill>
      </p:bgPr>
    </p:bg>
    <p:spTree>
      <p:nvGrpSpPr>
        <p:cNvPr id="1" name=""/>
        <p:cNvGrpSpPr/>
        <p:nvPr/>
      </p:nvGrpSpPr>
      <p:grpSpPr>
        <a:xfrm>
          <a:off x="0" y="0"/>
          <a:ext cx="0" cy="0"/>
          <a:chOff x="0" y="0"/>
          <a:chExt cx="0" cy="0"/>
        </a:xfrm>
      </p:grpSpPr>
      <p:sp>
        <p:nvSpPr>
          <p:cNvPr id="20" name="Image"/>
          <p:cNvSpPr/>
          <p:nvPr>
            <p:ph type="pic" sz="half" idx="13"/>
          </p:nvPr>
        </p:nvSpPr>
        <p:spPr>
          <a:xfrm>
            <a:off x="2840037" y="1724024"/>
            <a:ext cx="7318512" cy="4429127"/>
          </a:xfrm>
          <a:prstGeom prst="rect">
            <a:avLst/>
          </a:prstGeom>
        </p:spPr>
        <p:txBody>
          <a:bodyPr lIns="91439" tIns="45719" rIns="91439" bIns="45719">
            <a:noAutofit/>
          </a:bodyPr>
          <a:lstStyle/>
          <a:p>
            <a:pPr/>
          </a:p>
        </p:txBody>
      </p:sp>
      <p:sp>
        <p:nvSpPr>
          <p:cNvPr id="21" name="Title Text"/>
          <p:cNvSpPr txBox="1"/>
          <p:nvPr>
            <p:ph type="title"/>
          </p:nvPr>
        </p:nvSpPr>
        <p:spPr>
          <a:xfrm>
            <a:off x="2578099" y="6257925"/>
            <a:ext cx="7848602" cy="1066801"/>
          </a:xfrm>
          <a:prstGeom prst="rect">
            <a:avLst/>
          </a:prstGeom>
        </p:spPr>
        <p:txBody>
          <a:bodyPr anchor="ctr"/>
          <a:lstStyle/>
          <a:p>
            <a:pPr/>
            <a:r>
              <a:t>Title Text</a:t>
            </a:r>
          </a:p>
        </p:txBody>
      </p:sp>
      <p:sp>
        <p:nvSpPr>
          <p:cNvPr id="22" name="Body Level One…"/>
          <p:cNvSpPr txBox="1"/>
          <p:nvPr>
            <p:ph type="body" sz="quarter" idx="1"/>
          </p:nvPr>
        </p:nvSpPr>
        <p:spPr>
          <a:xfrm>
            <a:off x="2578099" y="7334250"/>
            <a:ext cx="7848602" cy="847725"/>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bg>
      <p:bgPr>
        <a:solidFill>
          <a:srgbClr val="000000"/>
        </a:solidFill>
      </p:bgPr>
    </p:bg>
    <p:spTree>
      <p:nvGrpSpPr>
        <p:cNvPr id="1" name=""/>
        <p:cNvGrpSpPr/>
        <p:nvPr/>
      </p:nvGrpSpPr>
      <p:grpSpPr>
        <a:xfrm>
          <a:off x="0" y="0"/>
          <a:ext cx="0" cy="0"/>
          <a:chOff x="0" y="0"/>
          <a:chExt cx="0" cy="0"/>
        </a:xfrm>
      </p:grpSpPr>
      <p:sp>
        <p:nvSpPr>
          <p:cNvPr id="30" name="Title Text"/>
          <p:cNvSpPr txBox="1"/>
          <p:nvPr>
            <p:ph type="title"/>
          </p:nvPr>
        </p:nvSpPr>
        <p:spPr>
          <a:xfrm>
            <a:off x="2578099" y="3638550"/>
            <a:ext cx="7848602" cy="2476501"/>
          </a:xfrm>
          <a:prstGeom prst="rect">
            <a:avLst/>
          </a:prstGeom>
        </p:spPr>
        <p:txBody>
          <a:bodyPr anchor="ct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bg>
      <p:bgPr>
        <a:solidFill>
          <a:srgbClr val="000000"/>
        </a:solidFill>
      </p:bgPr>
    </p:bg>
    <p:spTree>
      <p:nvGrpSpPr>
        <p:cNvPr id="1" name=""/>
        <p:cNvGrpSpPr/>
        <p:nvPr/>
      </p:nvGrpSpPr>
      <p:grpSpPr>
        <a:xfrm>
          <a:off x="0" y="0"/>
          <a:ext cx="0" cy="0"/>
          <a:chOff x="0" y="0"/>
          <a:chExt cx="0" cy="0"/>
        </a:xfrm>
      </p:grpSpPr>
      <p:sp>
        <p:nvSpPr>
          <p:cNvPr id="38" name="Image"/>
          <p:cNvSpPr/>
          <p:nvPr>
            <p:ph type="pic" sz="quarter" idx="13"/>
          </p:nvPr>
        </p:nvSpPr>
        <p:spPr>
          <a:xfrm>
            <a:off x="6664325" y="1698389"/>
            <a:ext cx="4000501" cy="6162677"/>
          </a:xfrm>
          <a:prstGeom prst="rect">
            <a:avLst/>
          </a:prstGeom>
        </p:spPr>
        <p:txBody>
          <a:bodyPr lIns="91439" tIns="45719" rIns="91439" bIns="45719">
            <a:noAutofit/>
          </a:bodyPr>
          <a:lstStyle/>
          <a:p>
            <a:pPr/>
          </a:p>
        </p:txBody>
      </p:sp>
      <p:sp>
        <p:nvSpPr>
          <p:cNvPr id="39" name="Title Text"/>
          <p:cNvSpPr txBox="1"/>
          <p:nvPr>
            <p:ph type="title"/>
          </p:nvPr>
        </p:nvSpPr>
        <p:spPr>
          <a:xfrm>
            <a:off x="2339974" y="1695449"/>
            <a:ext cx="4000502" cy="2990851"/>
          </a:xfrm>
          <a:prstGeom prst="rect">
            <a:avLst/>
          </a:prstGeom>
        </p:spPr>
        <p:txBody>
          <a:bodyPr/>
          <a:lstStyle>
            <a:lvl1pPr>
              <a:defRPr sz="5800"/>
            </a:lvl1pPr>
          </a:lstStyle>
          <a:p>
            <a:pPr/>
            <a:r>
              <a:t>Title Text</a:t>
            </a:r>
          </a:p>
        </p:txBody>
      </p:sp>
      <p:sp>
        <p:nvSpPr>
          <p:cNvPr id="40" name="Body Level One…"/>
          <p:cNvSpPr txBox="1"/>
          <p:nvPr>
            <p:ph type="body" sz="quarter" idx="1"/>
          </p:nvPr>
        </p:nvSpPr>
        <p:spPr>
          <a:xfrm>
            <a:off x="2339974" y="4762500"/>
            <a:ext cx="4000502" cy="3086101"/>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bg>
      <p:bgPr>
        <a:solidFill>
          <a:srgbClr val="000000"/>
        </a:solidFill>
      </p:bgPr>
    </p:bg>
    <p:spTree>
      <p:nvGrpSpPr>
        <p:cNvPr id="1" name=""/>
        <p:cNvGrpSpPr/>
        <p:nvPr/>
      </p:nvGrpSpPr>
      <p:grpSpPr>
        <a:xfrm>
          <a:off x="0" y="0"/>
          <a:ext cx="0" cy="0"/>
          <a:chOff x="0" y="0"/>
          <a:chExt cx="0" cy="0"/>
        </a:xfrm>
      </p:grpSpPr>
      <p:sp>
        <p:nvSpPr>
          <p:cNvPr id="48" name="Title Text"/>
          <p:cNvSpPr txBox="1"/>
          <p:nvPr>
            <p:ph type="title"/>
          </p:nvPr>
        </p:nvSpPr>
        <p:spPr>
          <a:xfrm>
            <a:off x="2339974" y="1409699"/>
            <a:ext cx="8324852" cy="1619251"/>
          </a:xfrm>
          <a:prstGeom prst="rect">
            <a:avLst/>
          </a:prstGeom>
        </p:spPr>
        <p:txBody>
          <a:bodyPr anchor="ct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FFFFFF"/>
        </a:solidFill>
      </p:bgPr>
    </p:bg>
    <p:spTree>
      <p:nvGrpSpPr>
        <p:cNvPr id="1" name=""/>
        <p:cNvGrpSpPr/>
        <p:nvPr/>
      </p:nvGrpSpPr>
      <p:grpSpPr>
        <a:xfrm>
          <a:off x="0" y="0"/>
          <a:ext cx="0" cy="0"/>
          <a:chOff x="0" y="0"/>
          <a:chExt cx="0" cy="0"/>
        </a:xfrm>
      </p:grpSpPr>
      <p:sp>
        <p:nvSpPr>
          <p:cNvPr id="56" name="Title Text"/>
          <p:cNvSpPr txBox="1"/>
          <p:nvPr>
            <p:ph type="title"/>
          </p:nvPr>
        </p:nvSpPr>
        <p:spPr>
          <a:xfrm>
            <a:off x="2339974" y="1409699"/>
            <a:ext cx="8324852" cy="1619251"/>
          </a:xfrm>
          <a:prstGeom prst="rect">
            <a:avLst/>
          </a:prstGeom>
        </p:spPr>
        <p:txBody>
          <a:bodyPr anchor="ctr"/>
          <a:lstStyle/>
          <a:p>
            <a:pPr/>
            <a:r>
              <a:t>Title Text</a:t>
            </a:r>
          </a:p>
        </p:txBody>
      </p:sp>
      <p:sp>
        <p:nvSpPr>
          <p:cNvPr id="57" name="Body Level One…"/>
          <p:cNvSpPr txBox="1"/>
          <p:nvPr>
            <p:ph type="body" sz="half" idx="1"/>
          </p:nvPr>
        </p:nvSpPr>
        <p:spPr>
          <a:xfrm>
            <a:off x="2339974" y="3162300"/>
            <a:ext cx="8324852" cy="4714876"/>
          </a:xfrm>
          <a:prstGeom prst="rect">
            <a:avLst/>
          </a:prstGeom>
        </p:spPr>
        <p:txBody>
          <a:bodyPr anchor="ctr"/>
          <a:lstStyle>
            <a:lvl1pPr marL="416718" indent="-416718" algn="l">
              <a:spcBef>
                <a:spcPts val="4200"/>
              </a:spcBef>
              <a:buSzPct val="145000"/>
              <a:buChar char="•"/>
              <a:defRPr sz="3000"/>
            </a:lvl1pPr>
            <a:lvl2pPr marL="861218" indent="-416718" algn="l">
              <a:spcBef>
                <a:spcPts val="4200"/>
              </a:spcBef>
              <a:buSzPct val="145000"/>
              <a:buChar char="•"/>
              <a:defRPr sz="3000"/>
            </a:lvl2pPr>
            <a:lvl3pPr marL="1305718" indent="-416718" algn="l">
              <a:spcBef>
                <a:spcPts val="4200"/>
              </a:spcBef>
              <a:buSzPct val="145000"/>
              <a:buChar char="•"/>
              <a:defRPr sz="3000"/>
            </a:lvl3pPr>
            <a:lvl4pPr marL="1750218" indent="-416718" algn="l">
              <a:spcBef>
                <a:spcPts val="4200"/>
              </a:spcBef>
              <a:buSzPct val="145000"/>
              <a:buChar char="•"/>
              <a:defRPr sz="3000"/>
            </a:lvl4pPr>
            <a:lvl5pPr marL="2194718" indent="-416718" algn="l">
              <a:spcBef>
                <a:spcPts val="4200"/>
              </a:spcBef>
              <a:buSzPct val="145000"/>
              <a:buChar char="•"/>
              <a:defRPr sz="30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000000"/>
        </a:solidFill>
      </p:bgPr>
    </p:bg>
    <p:spTree>
      <p:nvGrpSpPr>
        <p:cNvPr id="1" name=""/>
        <p:cNvGrpSpPr/>
        <p:nvPr/>
      </p:nvGrpSpPr>
      <p:grpSpPr>
        <a:xfrm>
          <a:off x="0" y="0"/>
          <a:ext cx="0" cy="0"/>
          <a:chOff x="0" y="0"/>
          <a:chExt cx="0" cy="0"/>
        </a:xfrm>
      </p:grpSpPr>
      <p:sp>
        <p:nvSpPr>
          <p:cNvPr id="65" name="Image"/>
          <p:cNvSpPr/>
          <p:nvPr>
            <p:ph type="pic" sz="quarter" idx="13"/>
          </p:nvPr>
        </p:nvSpPr>
        <p:spPr>
          <a:xfrm>
            <a:off x="6664325" y="3162299"/>
            <a:ext cx="4000501" cy="4714877"/>
          </a:xfrm>
          <a:prstGeom prst="rect">
            <a:avLst/>
          </a:prstGeom>
        </p:spPr>
        <p:txBody>
          <a:bodyPr lIns="91439" tIns="45719" rIns="91439" bIns="45719">
            <a:noAutofit/>
          </a:bodyPr>
          <a:lstStyle/>
          <a:p>
            <a:pPr/>
          </a:p>
        </p:txBody>
      </p:sp>
      <p:sp>
        <p:nvSpPr>
          <p:cNvPr id="66" name="Title Text"/>
          <p:cNvSpPr txBox="1"/>
          <p:nvPr>
            <p:ph type="title"/>
          </p:nvPr>
        </p:nvSpPr>
        <p:spPr>
          <a:xfrm>
            <a:off x="2339974" y="1409699"/>
            <a:ext cx="8324852" cy="1619251"/>
          </a:xfrm>
          <a:prstGeom prst="rect">
            <a:avLst/>
          </a:prstGeom>
        </p:spPr>
        <p:txBody>
          <a:bodyPr anchor="ctr"/>
          <a:lstStyle/>
          <a:p>
            <a:pPr/>
            <a:r>
              <a:t>Title Text</a:t>
            </a:r>
          </a:p>
        </p:txBody>
      </p:sp>
      <p:sp>
        <p:nvSpPr>
          <p:cNvPr id="67" name="Body Level One…"/>
          <p:cNvSpPr txBox="1"/>
          <p:nvPr>
            <p:ph type="body" sz="quarter" idx="1"/>
          </p:nvPr>
        </p:nvSpPr>
        <p:spPr>
          <a:xfrm>
            <a:off x="2339974" y="3162300"/>
            <a:ext cx="4000502" cy="4714876"/>
          </a:xfrm>
          <a:prstGeom prst="rect">
            <a:avLst/>
          </a:prstGeom>
        </p:spPr>
        <p:txBody>
          <a:bodyPr anchor="ctr"/>
          <a:lstStyle>
            <a:lvl1pPr marL="318407" indent="-318407" algn="l">
              <a:spcBef>
                <a:spcPts val="3200"/>
              </a:spcBef>
              <a:buSzPct val="145000"/>
              <a:buChar char="•"/>
              <a:defRPr sz="2600"/>
            </a:lvl1pPr>
            <a:lvl2pPr marL="661307" indent="-318407" algn="l">
              <a:spcBef>
                <a:spcPts val="3200"/>
              </a:spcBef>
              <a:buSzPct val="145000"/>
              <a:buChar char="•"/>
              <a:defRPr sz="2600"/>
            </a:lvl2pPr>
            <a:lvl3pPr marL="1004207" indent="-318407" algn="l">
              <a:spcBef>
                <a:spcPts val="3200"/>
              </a:spcBef>
              <a:buSzPct val="145000"/>
              <a:buChar char="•"/>
              <a:defRPr sz="2600"/>
            </a:lvl3pPr>
            <a:lvl4pPr marL="1347107" indent="-318407" algn="l">
              <a:spcBef>
                <a:spcPts val="3200"/>
              </a:spcBef>
              <a:buSzPct val="145000"/>
              <a:buChar char="•"/>
              <a:defRPr sz="2600"/>
            </a:lvl4pPr>
            <a:lvl5pPr marL="1690007" indent="-318407" algn="l">
              <a:spcBef>
                <a:spcPts val="3200"/>
              </a:spcBef>
              <a:buSzPct val="145000"/>
              <a:buChar char="•"/>
              <a:defRPr sz="26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000000"/>
        </a:solidFill>
      </p:bgPr>
    </p:bg>
    <p:spTree>
      <p:nvGrpSpPr>
        <p:cNvPr id="1" name=""/>
        <p:cNvGrpSpPr/>
        <p:nvPr/>
      </p:nvGrpSpPr>
      <p:grpSpPr>
        <a:xfrm>
          <a:off x="0" y="0"/>
          <a:ext cx="0" cy="0"/>
          <a:chOff x="0" y="0"/>
          <a:chExt cx="0" cy="0"/>
        </a:xfrm>
      </p:grpSpPr>
      <p:sp>
        <p:nvSpPr>
          <p:cNvPr id="75" name="Body Level One…"/>
          <p:cNvSpPr txBox="1"/>
          <p:nvPr>
            <p:ph type="body" sz="half" idx="1"/>
          </p:nvPr>
        </p:nvSpPr>
        <p:spPr>
          <a:xfrm>
            <a:off x="2339974" y="2171699"/>
            <a:ext cx="8324852" cy="5410202"/>
          </a:xfrm>
          <a:prstGeom prst="rect">
            <a:avLst/>
          </a:prstGeom>
        </p:spPr>
        <p:txBody>
          <a:bodyPr anchor="ctr"/>
          <a:lstStyle>
            <a:lvl1pPr marL="416718" indent="-416718" algn="l">
              <a:spcBef>
                <a:spcPts val="4200"/>
              </a:spcBef>
              <a:buSzPct val="145000"/>
              <a:buChar char="•"/>
              <a:defRPr sz="3000"/>
            </a:lvl1pPr>
            <a:lvl2pPr marL="861218" indent="-416718" algn="l">
              <a:spcBef>
                <a:spcPts val="4200"/>
              </a:spcBef>
              <a:buSzPct val="145000"/>
              <a:buChar char="•"/>
              <a:defRPr sz="3000"/>
            </a:lvl2pPr>
            <a:lvl3pPr marL="1305718" indent="-416718" algn="l">
              <a:spcBef>
                <a:spcPts val="4200"/>
              </a:spcBef>
              <a:buSzPct val="145000"/>
              <a:buChar char="•"/>
              <a:defRPr sz="3000"/>
            </a:lvl3pPr>
            <a:lvl4pPr marL="1750218" indent="-416718" algn="l">
              <a:spcBef>
                <a:spcPts val="4200"/>
              </a:spcBef>
              <a:buSzPct val="145000"/>
              <a:buChar char="•"/>
              <a:defRPr sz="3000"/>
            </a:lvl4pPr>
            <a:lvl5pPr marL="2194718" indent="-416718" algn="l">
              <a:spcBef>
                <a:spcPts val="4200"/>
              </a:spcBef>
              <a:buSzPct val="145000"/>
              <a:buChar char="•"/>
              <a:defRPr sz="3000"/>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bg>
      <p:bgPr>
        <a:solidFill>
          <a:srgbClr val="000000"/>
        </a:solidFill>
      </p:bgPr>
    </p:bg>
    <p:spTree>
      <p:nvGrpSpPr>
        <p:cNvPr id="1" name=""/>
        <p:cNvGrpSpPr/>
        <p:nvPr/>
      </p:nvGrpSpPr>
      <p:grpSpPr>
        <a:xfrm>
          <a:off x="0" y="0"/>
          <a:ext cx="0" cy="0"/>
          <a:chOff x="0" y="0"/>
          <a:chExt cx="0" cy="0"/>
        </a:xfrm>
      </p:grpSpPr>
      <p:sp>
        <p:nvSpPr>
          <p:cNvPr id="83" name="Image"/>
          <p:cNvSpPr/>
          <p:nvPr>
            <p:ph type="pic" sz="quarter" idx="13"/>
          </p:nvPr>
        </p:nvSpPr>
        <p:spPr>
          <a:xfrm>
            <a:off x="6673850" y="4943475"/>
            <a:ext cx="4000501" cy="2924176"/>
          </a:xfrm>
          <a:prstGeom prst="rect">
            <a:avLst/>
          </a:prstGeom>
        </p:spPr>
        <p:txBody>
          <a:bodyPr lIns="91439" tIns="45719" rIns="91439" bIns="45719">
            <a:noAutofit/>
          </a:bodyPr>
          <a:lstStyle/>
          <a:p>
            <a:pPr/>
          </a:p>
        </p:txBody>
      </p:sp>
      <p:sp>
        <p:nvSpPr>
          <p:cNvPr id="84" name="Image"/>
          <p:cNvSpPr/>
          <p:nvPr>
            <p:ph type="pic" sz="quarter" idx="14"/>
          </p:nvPr>
        </p:nvSpPr>
        <p:spPr>
          <a:xfrm>
            <a:off x="6673849" y="1695449"/>
            <a:ext cx="4000502" cy="2924177"/>
          </a:xfrm>
          <a:prstGeom prst="rect">
            <a:avLst/>
          </a:prstGeom>
        </p:spPr>
        <p:txBody>
          <a:bodyPr lIns="91439" tIns="45719" rIns="91439" bIns="45719">
            <a:noAutofit/>
          </a:bodyPr>
          <a:lstStyle/>
          <a:p>
            <a:pPr/>
          </a:p>
        </p:txBody>
      </p:sp>
      <p:sp>
        <p:nvSpPr>
          <p:cNvPr id="85" name="Image"/>
          <p:cNvSpPr/>
          <p:nvPr>
            <p:ph type="pic" sz="quarter" idx="15"/>
          </p:nvPr>
        </p:nvSpPr>
        <p:spPr>
          <a:xfrm>
            <a:off x="2339974" y="1695449"/>
            <a:ext cx="4000501" cy="6172202"/>
          </a:xfrm>
          <a:prstGeom prst="rect">
            <a:avLst/>
          </a:prstGeom>
        </p:spPr>
        <p:txBody>
          <a:bodyPr lIns="91439" tIns="45719" rIns="91439" bIns="45719">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6F5EF"/>
        </a:solidFill>
      </p:bgPr>
    </p:bg>
    <p:spTree>
      <p:nvGrpSpPr>
        <p:cNvPr id="1" name=""/>
        <p:cNvGrpSpPr/>
        <p:nvPr/>
      </p:nvGrpSpPr>
      <p:grpSpPr>
        <a:xfrm>
          <a:off x="0" y="0"/>
          <a:ext cx="0" cy="0"/>
          <a:chOff x="0" y="0"/>
          <a:chExt cx="0" cy="0"/>
        </a:xfrm>
      </p:grpSpPr>
      <p:sp>
        <p:nvSpPr>
          <p:cNvPr id="2" name="Title Text"/>
          <p:cNvSpPr txBox="1"/>
          <p:nvPr>
            <p:ph type="title"/>
          </p:nvPr>
        </p:nvSpPr>
        <p:spPr>
          <a:xfrm>
            <a:off x="2578099" y="2447924"/>
            <a:ext cx="7848602" cy="2476501"/>
          </a:xfrm>
          <a:prstGeom prst="rect">
            <a:avLst/>
          </a:prstGeom>
          <a:ln w="3175">
            <a:miter lim="400000"/>
          </a:ln>
          <a:extLst>
            <a:ext uri="{C572A759-6A51-4108-AA02-DFA0A04FC94B}">
              <ma14:wrappingTextBoxFlag xmlns:ma14="http://schemas.microsoft.com/office/mac/drawingml/2011/main" val="1"/>
            </a:ext>
          </a:extLst>
        </p:spPr>
        <p:txBody>
          <a:bodyPr lIns="38100" tIns="38100" rIns="38100" bIns="38100" anchor="b">
            <a:normAutofit fontScale="100000" lnSpcReduction="0"/>
          </a:bodyPr>
          <a:lstStyle/>
          <a:p>
            <a:pPr/>
            <a:r>
              <a:t>Title Text</a:t>
            </a:r>
          </a:p>
        </p:txBody>
      </p:sp>
      <p:sp>
        <p:nvSpPr>
          <p:cNvPr id="3" name="Body Level One…"/>
          <p:cNvSpPr txBox="1"/>
          <p:nvPr>
            <p:ph type="body" idx="1"/>
          </p:nvPr>
        </p:nvSpPr>
        <p:spPr>
          <a:xfrm>
            <a:off x="2578099" y="4991100"/>
            <a:ext cx="7848602" cy="847725"/>
          </a:xfrm>
          <a:prstGeom prst="rect">
            <a:avLst/>
          </a:prstGeom>
          <a:ln w="3175">
            <a:miter lim="400000"/>
          </a:ln>
          <a:extLst>
            <a:ext uri="{C572A759-6A51-4108-AA02-DFA0A04FC94B}">
              <ma14:wrappingTextBoxFlag xmlns:ma14="http://schemas.microsoft.com/office/mac/drawingml/2011/main" val="1"/>
            </a:ext>
          </a:extLst>
        </p:spPr>
        <p:txBody>
          <a:bodyPr lIns="38100" tIns="38100" rIns="38100" bIns="381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56553" y="8191500"/>
            <a:ext cx="286614" cy="286943"/>
          </a:xfrm>
          <a:prstGeom prst="rect">
            <a:avLst/>
          </a:prstGeom>
          <a:ln w="3175">
            <a:miter lim="400000"/>
          </a:ln>
        </p:spPr>
        <p:txBody>
          <a:bodyPr wrap="none" lIns="38100" tIns="38100" rIns="38100" bIns="38100">
            <a:spAutoFit/>
          </a:bodyPr>
          <a:lstStyle>
            <a:lvl1pPr>
              <a:defRPr b="0" sz="1400">
                <a:latin typeface="Helvetica Neue Light"/>
                <a:ea typeface="Helvetica Neue Light"/>
                <a:cs typeface="Helvetica Neue Light"/>
                <a:sym typeface="Helvetica Neue Light"/>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7800" u="none">
          <a:ln>
            <a:noFill/>
          </a:ln>
          <a:solidFill>
            <a:srgbClr val="FFFFFF"/>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7800" u="none">
          <a:ln>
            <a:noFill/>
          </a:ln>
          <a:solidFill>
            <a:srgbClr val="FFFFFF"/>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7800" u="none">
          <a:ln>
            <a:noFill/>
          </a:ln>
          <a:solidFill>
            <a:srgbClr val="FFFFFF"/>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7800" u="none">
          <a:ln>
            <a:noFill/>
          </a:ln>
          <a:solidFill>
            <a:srgbClr val="FFFFFF"/>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7800" u="none">
          <a:ln>
            <a:noFill/>
          </a:ln>
          <a:solidFill>
            <a:srgbClr val="FFFFFF"/>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7800" u="none">
          <a:ln>
            <a:noFill/>
          </a:ln>
          <a:solidFill>
            <a:srgbClr val="FFFFFF"/>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7800" u="none">
          <a:ln>
            <a:noFill/>
          </a:ln>
          <a:solidFill>
            <a:srgbClr val="FFFFFF"/>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7800" u="none">
          <a:ln>
            <a:noFill/>
          </a:ln>
          <a:solidFill>
            <a:srgbClr val="FFFFFF"/>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7800" u="none">
          <a:ln>
            <a:noFill/>
          </a:ln>
          <a:solidFill>
            <a:srgbClr val="FFFFFF"/>
          </a:solidFill>
          <a:uFillTx/>
          <a:latin typeface="+mn-lt"/>
          <a:ea typeface="+mn-ea"/>
          <a:cs typeface="+mn-cs"/>
          <a:sym typeface="Helvetica Neue Medium"/>
        </a:defRPr>
      </a:lvl9pPr>
    </p:titleStyle>
    <p:bodyStyle>
      <a:lvl1pPr marL="0" marR="0" indent="0" algn="ctr" defTabSz="584200" rtl="0" latinLnBrk="0">
        <a:lnSpc>
          <a:spcPct val="100000"/>
        </a:lnSpc>
        <a:spcBef>
          <a:spcPts val="0"/>
        </a:spcBef>
        <a:spcAft>
          <a:spcPts val="0"/>
        </a:spcAft>
        <a:buClrTx/>
        <a:buSzTx/>
        <a:buFontTx/>
        <a:buNone/>
        <a:tabLst/>
        <a:defRPr b="0" baseline="0" cap="none" i="0" spc="0" strike="noStrike" sz="3600" u="none">
          <a:ln>
            <a:noFill/>
          </a:ln>
          <a:solidFill>
            <a:srgbClr val="FFFFFF"/>
          </a:solidFill>
          <a:uFillTx/>
          <a:latin typeface="Helvetica Neue"/>
          <a:ea typeface="Helvetica Neue"/>
          <a:cs typeface="Helvetica Neue"/>
          <a:sym typeface="Helvetica Neue"/>
        </a:defRPr>
      </a:lvl1pPr>
      <a:lvl2pPr marL="0" marR="0" indent="0" algn="ctr" defTabSz="584200" rtl="0" latinLnBrk="0">
        <a:lnSpc>
          <a:spcPct val="100000"/>
        </a:lnSpc>
        <a:spcBef>
          <a:spcPts val="0"/>
        </a:spcBef>
        <a:spcAft>
          <a:spcPts val="0"/>
        </a:spcAft>
        <a:buClrTx/>
        <a:buSzTx/>
        <a:buFontTx/>
        <a:buNone/>
        <a:tabLst/>
        <a:defRPr b="0" baseline="0" cap="none" i="0" spc="0" strike="noStrike" sz="3600" u="none">
          <a:ln>
            <a:noFill/>
          </a:ln>
          <a:solidFill>
            <a:srgbClr val="FFFFFF"/>
          </a:solidFill>
          <a:uFillTx/>
          <a:latin typeface="Helvetica Neue"/>
          <a:ea typeface="Helvetica Neue"/>
          <a:cs typeface="Helvetica Neue"/>
          <a:sym typeface="Helvetica Neue"/>
        </a:defRPr>
      </a:lvl2pPr>
      <a:lvl3pPr marL="0" marR="0" indent="0" algn="ctr" defTabSz="584200" rtl="0" latinLnBrk="0">
        <a:lnSpc>
          <a:spcPct val="100000"/>
        </a:lnSpc>
        <a:spcBef>
          <a:spcPts val="0"/>
        </a:spcBef>
        <a:spcAft>
          <a:spcPts val="0"/>
        </a:spcAft>
        <a:buClrTx/>
        <a:buSzTx/>
        <a:buFontTx/>
        <a:buNone/>
        <a:tabLst/>
        <a:defRPr b="0" baseline="0" cap="none" i="0" spc="0" strike="noStrike" sz="3600" u="none">
          <a:ln>
            <a:noFill/>
          </a:ln>
          <a:solidFill>
            <a:srgbClr val="FFFFFF"/>
          </a:solidFill>
          <a:uFillTx/>
          <a:latin typeface="Helvetica Neue"/>
          <a:ea typeface="Helvetica Neue"/>
          <a:cs typeface="Helvetica Neue"/>
          <a:sym typeface="Helvetica Neue"/>
        </a:defRPr>
      </a:lvl3pPr>
      <a:lvl4pPr marL="0" marR="0" indent="0" algn="ctr" defTabSz="584200" rtl="0" latinLnBrk="0">
        <a:lnSpc>
          <a:spcPct val="100000"/>
        </a:lnSpc>
        <a:spcBef>
          <a:spcPts val="0"/>
        </a:spcBef>
        <a:spcAft>
          <a:spcPts val="0"/>
        </a:spcAft>
        <a:buClrTx/>
        <a:buSzTx/>
        <a:buFontTx/>
        <a:buNone/>
        <a:tabLst/>
        <a:defRPr b="0" baseline="0" cap="none" i="0" spc="0" strike="noStrike" sz="3600" u="none">
          <a:ln>
            <a:noFill/>
          </a:ln>
          <a:solidFill>
            <a:srgbClr val="FFFFFF"/>
          </a:solidFill>
          <a:uFillTx/>
          <a:latin typeface="Helvetica Neue"/>
          <a:ea typeface="Helvetica Neue"/>
          <a:cs typeface="Helvetica Neue"/>
          <a:sym typeface="Helvetica Neue"/>
        </a:defRPr>
      </a:lvl4pPr>
      <a:lvl5pPr marL="0" marR="0" indent="0" algn="ctr" defTabSz="584200" rtl="0" latinLnBrk="0">
        <a:lnSpc>
          <a:spcPct val="100000"/>
        </a:lnSpc>
        <a:spcBef>
          <a:spcPts val="0"/>
        </a:spcBef>
        <a:spcAft>
          <a:spcPts val="0"/>
        </a:spcAft>
        <a:buClrTx/>
        <a:buSzTx/>
        <a:buFontTx/>
        <a:buNone/>
        <a:tabLst/>
        <a:defRPr b="0" baseline="0" cap="none" i="0" spc="0" strike="noStrike" sz="3600" u="none">
          <a:ln>
            <a:noFill/>
          </a:ln>
          <a:solidFill>
            <a:srgbClr val="FFFFFF"/>
          </a:solidFill>
          <a:uFillTx/>
          <a:latin typeface="Helvetica Neue"/>
          <a:ea typeface="Helvetica Neue"/>
          <a:cs typeface="Helvetica Neue"/>
          <a:sym typeface="Helvetica Neue"/>
        </a:defRPr>
      </a:lvl5pPr>
      <a:lvl6pPr marL="0" marR="0" indent="0" algn="ctr" defTabSz="584200" rtl="0" latinLnBrk="0">
        <a:lnSpc>
          <a:spcPct val="100000"/>
        </a:lnSpc>
        <a:spcBef>
          <a:spcPts val="0"/>
        </a:spcBef>
        <a:spcAft>
          <a:spcPts val="0"/>
        </a:spcAft>
        <a:buClrTx/>
        <a:buSzTx/>
        <a:buFontTx/>
        <a:buNone/>
        <a:tabLst/>
        <a:defRPr b="0" baseline="0" cap="none" i="0" spc="0" strike="noStrike" sz="3600" u="none">
          <a:ln>
            <a:noFill/>
          </a:ln>
          <a:solidFill>
            <a:srgbClr val="FFFFFF"/>
          </a:solidFill>
          <a:uFillTx/>
          <a:latin typeface="Helvetica Neue"/>
          <a:ea typeface="Helvetica Neue"/>
          <a:cs typeface="Helvetica Neue"/>
          <a:sym typeface="Helvetica Neue"/>
        </a:defRPr>
      </a:lvl6pPr>
      <a:lvl7pPr marL="0" marR="0" indent="0" algn="ctr" defTabSz="584200" rtl="0" latinLnBrk="0">
        <a:lnSpc>
          <a:spcPct val="100000"/>
        </a:lnSpc>
        <a:spcBef>
          <a:spcPts val="0"/>
        </a:spcBef>
        <a:spcAft>
          <a:spcPts val="0"/>
        </a:spcAft>
        <a:buClrTx/>
        <a:buSzTx/>
        <a:buFontTx/>
        <a:buNone/>
        <a:tabLst/>
        <a:defRPr b="0" baseline="0" cap="none" i="0" spc="0" strike="noStrike" sz="3600" u="none">
          <a:ln>
            <a:noFill/>
          </a:ln>
          <a:solidFill>
            <a:srgbClr val="FFFFFF"/>
          </a:solidFill>
          <a:uFillTx/>
          <a:latin typeface="Helvetica Neue"/>
          <a:ea typeface="Helvetica Neue"/>
          <a:cs typeface="Helvetica Neue"/>
          <a:sym typeface="Helvetica Neue"/>
        </a:defRPr>
      </a:lvl7pPr>
      <a:lvl8pPr marL="0" marR="0" indent="0" algn="ctr" defTabSz="584200" rtl="0" latinLnBrk="0">
        <a:lnSpc>
          <a:spcPct val="100000"/>
        </a:lnSpc>
        <a:spcBef>
          <a:spcPts val="0"/>
        </a:spcBef>
        <a:spcAft>
          <a:spcPts val="0"/>
        </a:spcAft>
        <a:buClrTx/>
        <a:buSzTx/>
        <a:buFontTx/>
        <a:buNone/>
        <a:tabLst/>
        <a:defRPr b="0" baseline="0" cap="none" i="0" spc="0" strike="noStrike" sz="3600" u="none">
          <a:ln>
            <a:noFill/>
          </a:ln>
          <a:solidFill>
            <a:srgbClr val="FFFFFF"/>
          </a:solidFill>
          <a:uFillTx/>
          <a:latin typeface="Helvetica Neue"/>
          <a:ea typeface="Helvetica Neue"/>
          <a:cs typeface="Helvetica Neue"/>
          <a:sym typeface="Helvetica Neue"/>
        </a:defRPr>
      </a:lvl8pPr>
      <a:lvl9pPr marL="0" marR="0" indent="0" algn="ctr" defTabSz="584200" rtl="0" latinLnBrk="0">
        <a:lnSpc>
          <a:spcPct val="100000"/>
        </a:lnSpc>
        <a:spcBef>
          <a:spcPts val="0"/>
        </a:spcBef>
        <a:spcAft>
          <a:spcPts val="0"/>
        </a:spcAft>
        <a:buClrTx/>
        <a:buSzTx/>
        <a:buFontTx/>
        <a:buNone/>
        <a:tabLst/>
        <a:defRPr b="0" baseline="0" cap="none" i="0" spc="0" strike="noStrike" sz="3600" u="none">
          <a:ln>
            <a:noFill/>
          </a:ln>
          <a:solidFill>
            <a:srgbClr val="FFFFFF"/>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e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e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 Id="rId3" Type="http://schemas.openxmlformats.org/officeDocument/2006/relationships/hyperlink" Target="https://enterpriseiotinsights.com"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Rectangle"/>
          <p:cNvSpPr/>
          <p:nvPr/>
        </p:nvSpPr>
        <p:spPr>
          <a:xfrm>
            <a:off x="-111132" y="646914"/>
            <a:ext cx="13227064" cy="3316554"/>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20" name="Vehicle to Vehicle (V2V) Communication System"/>
          <p:cNvSpPr txBox="1"/>
          <p:nvPr>
            <p:ph type="ctrTitle"/>
          </p:nvPr>
        </p:nvSpPr>
        <p:spPr>
          <a:xfrm>
            <a:off x="1939934" y="1066940"/>
            <a:ext cx="9124932" cy="2476502"/>
          </a:xfrm>
          <a:prstGeom prst="rect">
            <a:avLst/>
          </a:prstGeom>
        </p:spPr>
        <p:txBody>
          <a:bodyPr anchor="ctr"/>
          <a:lstStyle>
            <a:lvl1pPr>
              <a:defRPr b="1" sz="6900">
                <a:solidFill>
                  <a:srgbClr val="C1BD9D"/>
                </a:solidFill>
                <a:latin typeface="Times New Roman"/>
                <a:ea typeface="Times New Roman"/>
                <a:cs typeface="Times New Roman"/>
                <a:sym typeface="Times New Roman"/>
              </a:defRPr>
            </a:lvl1pPr>
          </a:lstStyle>
          <a:p>
            <a:pPr/>
            <a:r>
              <a:t>Vehicle to Vehicle (V2V) Communication System</a:t>
            </a:r>
          </a:p>
        </p:txBody>
      </p:sp>
      <p:sp>
        <p:nvSpPr>
          <p:cNvPr id="121" name="Prepared by :…"/>
          <p:cNvSpPr txBox="1"/>
          <p:nvPr>
            <p:ph type="subTitle" idx="1"/>
          </p:nvPr>
        </p:nvSpPr>
        <p:spPr>
          <a:xfrm>
            <a:off x="1656975" y="4286635"/>
            <a:ext cx="9513050" cy="5548748"/>
          </a:xfrm>
          <a:prstGeom prst="rect">
            <a:avLst/>
          </a:prstGeom>
        </p:spPr>
        <p:txBody>
          <a:bodyPr anchor="ctr"/>
          <a:lstStyle/>
          <a:p>
            <a:pPr defTabSz="128270">
              <a:defRPr b="1" sz="2400">
                <a:solidFill>
                  <a:srgbClr val="000000"/>
                </a:solidFill>
                <a:uFill>
                  <a:solidFill>
                    <a:srgbClr val="000000"/>
                  </a:solidFill>
                </a:uFill>
                <a:latin typeface="Times New Roman"/>
                <a:ea typeface="Times New Roman"/>
                <a:cs typeface="Times New Roman"/>
                <a:sym typeface="Times New Roman"/>
              </a:defRPr>
            </a:pPr>
            <a:r>
              <a:t>Prepared by :</a:t>
            </a:r>
          </a:p>
          <a:p>
            <a:pPr lvl="2" indent="1995054" defTabSz="128270">
              <a:lnSpc>
                <a:spcPct val="60000"/>
              </a:lnSpc>
              <a:defRPr b="1" sz="2400" u="sng">
                <a:solidFill>
                  <a:srgbClr val="000000"/>
                </a:solidFill>
                <a:uFill>
                  <a:solidFill>
                    <a:srgbClr val="000000"/>
                  </a:solidFill>
                </a:uFill>
                <a:latin typeface="Times New Roman"/>
                <a:ea typeface="Times New Roman"/>
                <a:cs typeface="Times New Roman"/>
                <a:sym typeface="Times New Roman"/>
              </a:defRPr>
            </a:pPr>
          </a:p>
          <a:p>
            <a:pPr lvl="2" indent="1995054" algn="l" defTabSz="128270">
              <a:defRPr b="1" sz="2400">
                <a:solidFill>
                  <a:srgbClr val="000000"/>
                </a:solidFill>
                <a:uFill>
                  <a:solidFill>
                    <a:srgbClr val="000000"/>
                  </a:solidFill>
                </a:uFill>
                <a:latin typeface="Times New Roman"/>
                <a:ea typeface="Times New Roman"/>
                <a:cs typeface="Times New Roman"/>
                <a:sym typeface="Times New Roman"/>
              </a:defRPr>
            </a:pPr>
            <a:r>
              <a:t>                    </a:t>
            </a:r>
            <a:r>
              <a:t>Deep Alpesh Patel</a:t>
            </a:r>
          </a:p>
          <a:p>
            <a:pPr lvl="2" indent="1995054" algn="l" defTabSz="128270">
              <a:defRPr b="1" sz="2400">
                <a:solidFill>
                  <a:srgbClr val="000000"/>
                </a:solidFill>
                <a:uFill>
                  <a:solidFill>
                    <a:srgbClr val="000000"/>
                  </a:solidFill>
                </a:uFill>
                <a:latin typeface="Times New Roman"/>
                <a:ea typeface="Times New Roman"/>
                <a:cs typeface="Times New Roman"/>
                <a:sym typeface="Times New Roman"/>
              </a:defRPr>
            </a:pPr>
            <a:r>
              <a:t>    </a:t>
            </a:r>
          </a:p>
          <a:p>
            <a:pPr defTabSz="128270">
              <a:defRPr b="1" sz="2400">
                <a:solidFill>
                  <a:srgbClr val="000000"/>
                </a:solidFill>
                <a:uFill>
                  <a:solidFill>
                    <a:srgbClr val="000000"/>
                  </a:solidFill>
                </a:uFill>
                <a:latin typeface="Times New Roman"/>
                <a:ea typeface="Times New Roman"/>
                <a:cs typeface="Times New Roman"/>
                <a:sym typeface="Times New Roman"/>
              </a:defRPr>
            </a:pPr>
          </a:p>
          <a:p>
            <a:pPr defTabSz="128270">
              <a:defRPr b="1" sz="2400">
                <a:solidFill>
                  <a:srgbClr val="000000"/>
                </a:solidFill>
                <a:uFill>
                  <a:solidFill>
                    <a:srgbClr val="000000"/>
                  </a:solidFill>
                </a:uFill>
                <a:latin typeface="Times New Roman"/>
                <a:ea typeface="Times New Roman"/>
                <a:cs typeface="Times New Roman"/>
                <a:sym typeface="Times New Roman"/>
              </a:defRPr>
            </a:pPr>
            <a:r>
              <a:t>Total Quality Project Management ( INSE 6230,  Summer 2019)</a:t>
            </a:r>
          </a:p>
          <a:p>
            <a:pPr defTabSz="128270">
              <a:defRPr b="1" sz="2400">
                <a:solidFill>
                  <a:srgbClr val="000000"/>
                </a:solidFill>
                <a:uFill>
                  <a:solidFill>
                    <a:srgbClr val="000000"/>
                  </a:solidFill>
                </a:uFill>
                <a:latin typeface="Times New Roman"/>
                <a:ea typeface="Times New Roman"/>
                <a:cs typeface="Times New Roman"/>
                <a:sym typeface="Times New Roman"/>
              </a:defRPr>
            </a:pPr>
            <a:r>
              <a:t>Faculty Mentor : Dr. Amin Hammad</a:t>
            </a:r>
          </a:p>
          <a:p>
            <a:pPr defTabSz="128270">
              <a:defRPr b="1" sz="2400">
                <a:solidFill>
                  <a:srgbClr val="000000"/>
                </a:solidFill>
                <a:uFill>
                  <a:solidFill>
                    <a:srgbClr val="000000"/>
                  </a:solidFill>
                </a:uFill>
                <a:latin typeface="Times New Roman"/>
                <a:ea typeface="Times New Roman"/>
                <a:cs typeface="Times New Roman"/>
                <a:sym typeface="Times New Roman"/>
              </a:defRPr>
            </a:pPr>
          </a:p>
          <a:p>
            <a:pPr defTabSz="128270">
              <a:defRPr b="1" sz="2400">
                <a:solidFill>
                  <a:srgbClr val="000000"/>
                </a:solidFill>
                <a:uFill>
                  <a:solidFill>
                    <a:srgbClr val="000000"/>
                  </a:solidFill>
                </a:uFill>
                <a:latin typeface="Times New Roman"/>
                <a:ea typeface="Times New Roman"/>
                <a:cs typeface="Times New Roman"/>
                <a:sym typeface="Times New Roman"/>
              </a:defRPr>
            </a:pPr>
            <a:r>
              <a:t>Concordia University</a:t>
            </a:r>
          </a:p>
          <a:p>
            <a:pPr defTabSz="128270">
              <a:defRPr b="1" sz="2400">
                <a:solidFill>
                  <a:srgbClr val="000000"/>
                </a:solidFill>
                <a:uFill>
                  <a:solidFill>
                    <a:srgbClr val="000000"/>
                  </a:solidFill>
                </a:uFill>
                <a:latin typeface="Calibri"/>
                <a:ea typeface="Calibri"/>
                <a:cs typeface="Calibri"/>
                <a:sym typeface="Calibri"/>
              </a:defRPr>
            </a:pPr>
            <a:r>
              <a:rPr>
                <a:latin typeface="Times New Roman"/>
                <a:ea typeface="Times New Roman"/>
                <a:cs typeface="Times New Roman"/>
                <a:sym typeface="Times New Roman"/>
              </a:rPr>
              <a:t>Montreal, Canada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69" name="Scope of V2V"/>
          <p:cNvSpPr txBox="1"/>
          <p:nvPr>
            <p:ph type="title"/>
          </p:nvPr>
        </p:nvSpPr>
        <p:spPr>
          <a:xfrm>
            <a:off x="845038" y="67934"/>
            <a:ext cx="11314725"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Scope of V2V </a:t>
            </a:r>
            <a:endParaRPr b="0" sz="1200"/>
          </a:p>
        </p:txBody>
      </p:sp>
      <p:sp>
        <p:nvSpPr>
          <p:cNvPr id="170" name="Green Light Optimised Speed Advisory…"/>
          <p:cNvSpPr txBox="1"/>
          <p:nvPr>
            <p:ph type="body" idx="1"/>
          </p:nvPr>
        </p:nvSpPr>
        <p:spPr>
          <a:xfrm>
            <a:off x="521630" y="1621217"/>
            <a:ext cx="11961540" cy="8212966"/>
          </a:xfrm>
          <a:prstGeom prst="rect">
            <a:avLst/>
          </a:prstGeom>
        </p:spPr>
        <p:txBody>
          <a:bodyPr anchor="t"/>
          <a:lstStyle/>
          <a:p>
            <a:pPr marL="0" indent="0" defTabSz="457200">
              <a:lnSpc>
                <a:spcPts val="6300"/>
              </a:lnSpc>
              <a:spcBef>
                <a:spcPts val="1200"/>
              </a:spcBef>
              <a:buSzTx/>
              <a:buNone/>
              <a:defRPr b="1" sz="3800">
                <a:solidFill>
                  <a:srgbClr val="000000"/>
                </a:solidFill>
                <a:latin typeface="Times"/>
                <a:ea typeface="Times"/>
                <a:cs typeface="Times"/>
                <a:sym typeface="Times"/>
              </a:defRPr>
            </a:pPr>
            <a:r>
              <a:t>Green Light Optimised Speed Advisory </a:t>
            </a:r>
            <a:endParaRPr b="0"/>
          </a:p>
          <a:p>
            <a:pPr marL="0" indent="0" algn="just" defTabSz="457200">
              <a:lnSpc>
                <a:spcPts val="4400"/>
              </a:lnSpc>
              <a:spcBef>
                <a:spcPts val="1200"/>
              </a:spcBef>
              <a:buSzTx/>
              <a:buNone/>
              <a:defRPr sz="2300">
                <a:solidFill>
                  <a:srgbClr val="000000"/>
                </a:solidFill>
                <a:latin typeface="Times"/>
                <a:ea typeface="Times"/>
                <a:cs typeface="Times"/>
                <a:sym typeface="Times"/>
              </a:defRPr>
            </a:pPr>
            <a:r>
              <a:t>This will enable a smoother traffic flow and optimum efficiency by avoiding unnecessary braking and acceleration. The application can also display the remaining time till green in case the light is red, and so mitigates rider’s stress.</a:t>
            </a:r>
            <a:endParaRPr sz="1200"/>
          </a:p>
          <a:p>
            <a:pPr marL="0" indent="0" algn="just" defTabSz="457200">
              <a:lnSpc>
                <a:spcPts val="4400"/>
              </a:lnSpc>
              <a:spcBef>
                <a:spcPts val="1200"/>
              </a:spcBef>
              <a:buSzTx/>
              <a:buNone/>
              <a:defRPr sz="2300">
                <a:solidFill>
                  <a:srgbClr val="000000"/>
                </a:solidFill>
                <a:latin typeface="Times"/>
                <a:ea typeface="Times"/>
                <a:cs typeface="Times"/>
                <a:sym typeface="Times"/>
              </a:defRPr>
            </a:pPr>
            <a:endParaRPr sz="1200"/>
          </a:p>
          <a:p>
            <a:pPr marL="0" indent="0" defTabSz="457200">
              <a:lnSpc>
                <a:spcPts val="4400"/>
              </a:lnSpc>
              <a:spcBef>
                <a:spcPts val="1200"/>
              </a:spcBef>
              <a:buSzTx/>
              <a:buNone/>
              <a:defRPr sz="2300">
                <a:solidFill>
                  <a:srgbClr val="000000"/>
                </a:solidFill>
                <a:latin typeface="Times"/>
                <a:ea typeface="Times"/>
                <a:cs typeface="Times"/>
                <a:sym typeface="Times"/>
              </a:defRPr>
            </a:pPr>
            <a:endParaRPr sz="1200"/>
          </a:p>
          <a:p>
            <a:pPr marL="0" indent="0" defTabSz="457200">
              <a:lnSpc>
                <a:spcPts val="4400"/>
              </a:lnSpc>
              <a:spcBef>
                <a:spcPts val="1200"/>
              </a:spcBef>
              <a:buSzTx/>
              <a:buNone/>
              <a:defRPr sz="2300">
                <a:solidFill>
                  <a:srgbClr val="000000"/>
                </a:solidFill>
                <a:latin typeface="Times"/>
                <a:ea typeface="Times"/>
                <a:cs typeface="Times"/>
                <a:sym typeface="Times"/>
              </a:defRPr>
            </a:pPr>
          </a:p>
        </p:txBody>
      </p:sp>
      <p:pic>
        <p:nvPicPr>
          <p:cNvPr id="171" name="glosa-c2c-2_orig.jpg" descr="glosa-c2c-2_orig.jpg"/>
          <p:cNvPicPr>
            <a:picLocks noChangeAspect="0"/>
          </p:cNvPicPr>
          <p:nvPr/>
        </p:nvPicPr>
        <p:blipFill>
          <a:blip r:embed="rId2">
            <a:extLst/>
          </a:blip>
          <a:stretch>
            <a:fillRect/>
          </a:stretch>
        </p:blipFill>
        <p:spPr>
          <a:xfrm>
            <a:off x="-14100" y="4508300"/>
            <a:ext cx="13045701" cy="5270919"/>
          </a:xfrm>
          <a:prstGeom prst="rect">
            <a:avLst/>
          </a:prstGeom>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74" name="SWOT Analysis"/>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SWOT Analysis</a:t>
            </a:r>
          </a:p>
        </p:txBody>
      </p:sp>
      <p:sp>
        <p:nvSpPr>
          <p:cNvPr id="175" name="10"/>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10</a:t>
            </a:r>
          </a:p>
        </p:txBody>
      </p:sp>
      <p:sp>
        <p:nvSpPr>
          <p:cNvPr id="176" name="Strengths…"/>
          <p:cNvSpPr txBox="1"/>
          <p:nvPr>
            <p:ph type="body" idx="1"/>
          </p:nvPr>
        </p:nvSpPr>
        <p:spPr>
          <a:xfrm>
            <a:off x="359697" y="2006582"/>
            <a:ext cx="11961539" cy="8352641"/>
          </a:xfrm>
          <a:prstGeom prst="rect">
            <a:avLst/>
          </a:prstGeom>
        </p:spPr>
        <p:txBody>
          <a:bodyPr anchor="t"/>
          <a:lstStyle/>
          <a:p>
            <a:pPr marL="0" indent="0" defTabSz="457200">
              <a:lnSpc>
                <a:spcPts val="5800"/>
              </a:lnSpc>
              <a:spcBef>
                <a:spcPts val="1200"/>
              </a:spcBef>
              <a:buSzTx/>
              <a:buNone/>
              <a:defRPr b="1" sz="3600">
                <a:solidFill>
                  <a:srgbClr val="000000"/>
                </a:solidFill>
                <a:latin typeface="Times New Roman"/>
                <a:ea typeface="Times New Roman"/>
                <a:cs typeface="Times New Roman"/>
                <a:sym typeface="Times New Roman"/>
              </a:defRPr>
            </a:pPr>
            <a:r>
              <a:t>Strengths </a:t>
            </a:r>
          </a:p>
          <a:p>
            <a:pPr lvl="1" marL="629703" indent="-185203" algn="just" defTabSz="457200">
              <a:lnSpc>
                <a:spcPts val="4000"/>
              </a:lnSpc>
              <a:spcBef>
                <a:spcPts val="1200"/>
              </a:spcBef>
              <a:defRPr sz="2300">
                <a:solidFill>
                  <a:srgbClr val="000000"/>
                </a:solidFill>
                <a:latin typeface="Times New Roman"/>
                <a:ea typeface="Times New Roman"/>
                <a:cs typeface="Times New Roman"/>
                <a:sym typeface="Times New Roman"/>
              </a:defRPr>
            </a:pPr>
            <a:r>
              <a:t>Provide accessibility to all drivers</a:t>
            </a:r>
          </a:p>
          <a:p>
            <a:pPr lvl="1" marL="629703" indent="-185203" algn="just" defTabSz="457200">
              <a:lnSpc>
                <a:spcPts val="4000"/>
              </a:lnSpc>
              <a:spcBef>
                <a:spcPts val="1200"/>
              </a:spcBef>
              <a:defRPr sz="2300">
                <a:solidFill>
                  <a:srgbClr val="000000"/>
                </a:solidFill>
                <a:latin typeface="Times New Roman"/>
                <a:ea typeface="Times New Roman"/>
                <a:cs typeface="Times New Roman"/>
                <a:sym typeface="Times New Roman"/>
              </a:defRPr>
            </a:pPr>
            <a:r>
              <a:t>Increases safety and comfort </a:t>
            </a:r>
          </a:p>
          <a:p>
            <a:pPr lvl="1" marL="629703" indent="-185203" algn="just" defTabSz="457200">
              <a:lnSpc>
                <a:spcPts val="4000"/>
              </a:lnSpc>
              <a:spcBef>
                <a:spcPts val="1200"/>
              </a:spcBef>
              <a:defRPr sz="2300">
                <a:solidFill>
                  <a:srgbClr val="000000"/>
                </a:solidFill>
                <a:latin typeface="Times New Roman"/>
                <a:ea typeface="Times New Roman"/>
                <a:cs typeface="Times New Roman"/>
                <a:sym typeface="Times New Roman"/>
              </a:defRPr>
            </a:pPr>
            <a:r>
              <a:t>Smooth traffic flow</a:t>
            </a:r>
          </a:p>
          <a:p>
            <a:pPr lvl="1" marL="629703" indent="-185203" algn="just" defTabSz="457200">
              <a:lnSpc>
                <a:spcPts val="4000"/>
              </a:lnSpc>
              <a:spcBef>
                <a:spcPts val="1200"/>
              </a:spcBef>
              <a:defRPr sz="2300">
                <a:solidFill>
                  <a:srgbClr val="000000"/>
                </a:solidFill>
                <a:latin typeface="Times New Roman"/>
                <a:ea typeface="Times New Roman"/>
                <a:cs typeface="Times New Roman"/>
                <a:sym typeface="Times New Roman"/>
              </a:defRPr>
            </a:pPr>
            <a:r>
              <a:t>Potential to decrease the number of road accidents. </a:t>
            </a:r>
          </a:p>
          <a:p>
            <a:pPr lvl="1" marL="629703" indent="-185203" algn="just" defTabSz="457200">
              <a:lnSpc>
                <a:spcPts val="4000"/>
              </a:lnSpc>
              <a:spcBef>
                <a:spcPts val="2000"/>
              </a:spcBef>
              <a:defRPr sz="2300">
                <a:solidFill>
                  <a:srgbClr val="000000"/>
                </a:solidFill>
                <a:latin typeface="Times New Roman"/>
                <a:ea typeface="Times New Roman"/>
                <a:cs typeface="Times New Roman"/>
                <a:sym typeface="Times New Roman"/>
              </a:defRPr>
            </a:pPr>
            <a:r>
              <a:t>Potential to decrease the number of parking spaces needed</a:t>
            </a:r>
          </a:p>
          <a:p>
            <a:pPr lvl="1" marL="0" indent="0" algn="just" defTabSz="457200">
              <a:lnSpc>
                <a:spcPts val="3700"/>
              </a:lnSpc>
              <a:spcBef>
                <a:spcPts val="2000"/>
              </a:spcBef>
              <a:buSzTx/>
              <a:buNone/>
              <a:defRPr sz="2000">
                <a:solidFill>
                  <a:srgbClr val="000000"/>
                </a:solidFill>
                <a:latin typeface="Times New Roman"/>
                <a:ea typeface="Times New Roman"/>
                <a:cs typeface="Times New Roman"/>
                <a:sym typeface="Times New Roman"/>
              </a:defRPr>
            </a:pPr>
            <a:r>
              <a:t> </a:t>
            </a:r>
            <a:endParaRPr sz="1200"/>
          </a:p>
          <a:p>
            <a:pPr marL="0" indent="0" defTabSz="457200">
              <a:lnSpc>
                <a:spcPts val="5600"/>
              </a:lnSpc>
              <a:spcBef>
                <a:spcPts val="1200"/>
              </a:spcBef>
              <a:buSzTx/>
              <a:buNone/>
              <a:defRPr b="1" sz="3600">
                <a:solidFill>
                  <a:srgbClr val="000000"/>
                </a:solidFill>
                <a:latin typeface="Times New Roman"/>
                <a:ea typeface="Times New Roman"/>
                <a:cs typeface="Times New Roman"/>
                <a:sym typeface="Times New Roman"/>
              </a:defRPr>
            </a:pPr>
            <a:r>
              <a:t>weaknesses</a:t>
            </a:r>
            <a:endParaRPr sz="1200"/>
          </a:p>
          <a:p>
            <a:pPr lvl="1" marL="629703" indent="-185203" defTabSz="457200">
              <a:lnSpc>
                <a:spcPts val="4000"/>
              </a:lnSpc>
              <a:spcBef>
                <a:spcPts val="1200"/>
              </a:spcBef>
              <a:defRPr sz="2300">
                <a:solidFill>
                  <a:srgbClr val="000000"/>
                </a:solidFill>
                <a:latin typeface="Times New Roman"/>
                <a:ea typeface="Times New Roman"/>
                <a:cs typeface="Times New Roman"/>
                <a:sym typeface="Times New Roman"/>
              </a:defRPr>
            </a:pPr>
            <a:r>
              <a:t>Costs</a:t>
            </a:r>
          </a:p>
          <a:p>
            <a:pPr lvl="1" marL="629703" indent="-185203" defTabSz="457200">
              <a:lnSpc>
                <a:spcPts val="4000"/>
              </a:lnSpc>
              <a:spcBef>
                <a:spcPts val="1200"/>
              </a:spcBef>
              <a:defRPr sz="2300">
                <a:solidFill>
                  <a:srgbClr val="000000"/>
                </a:solidFill>
                <a:latin typeface="Times New Roman"/>
                <a:ea typeface="Times New Roman"/>
                <a:cs typeface="Times New Roman"/>
                <a:sym typeface="Times New Roman"/>
              </a:defRPr>
            </a:pPr>
            <a:r>
              <a:t>Most of the countries do not have legislation that allows the use of autonomous vehicles on non-dedicated infrastructure. This is the reality in the Netherlands today. </a:t>
            </a:r>
          </a:p>
          <a:p>
            <a:pPr lvl="1" marL="629703" indent="-185203" defTabSz="457200">
              <a:lnSpc>
                <a:spcPts val="4000"/>
              </a:lnSpc>
              <a:spcBef>
                <a:spcPts val="1200"/>
              </a:spcBef>
              <a:defRPr sz="2300">
                <a:solidFill>
                  <a:srgbClr val="000000"/>
                </a:solidFill>
                <a:latin typeface="Times New Roman"/>
                <a:ea typeface="Times New Roman"/>
                <a:cs typeface="Times New Roman"/>
                <a:sym typeface="Times New Roman"/>
              </a:defRPr>
            </a:pPr>
            <a:r>
              <a:t>Electronic security: there may be hacking of the vehicle management system. </a:t>
            </a:r>
          </a:p>
          <a:p>
            <a:pPr lvl="1" marL="629703" indent="-185203" defTabSz="457200">
              <a:lnSpc>
                <a:spcPts val="4000"/>
              </a:lnSpc>
              <a:spcBef>
                <a:spcPts val="1200"/>
              </a:spcBef>
              <a:defRPr sz="2300">
                <a:solidFill>
                  <a:srgbClr val="000000"/>
                </a:solidFill>
                <a:latin typeface="Times New Roman"/>
                <a:ea typeface="Times New Roman"/>
                <a:cs typeface="Times New Roman"/>
                <a:sym typeface="Times New Roman"/>
              </a:defRPr>
            </a:pPr>
            <a:r>
              <a:t>Limited wireless/telecom bandwidth availability for V2V communication. </a:t>
            </a:r>
          </a:p>
          <a:p>
            <a:pPr lvl="1" marL="629703" indent="-185203" defTabSz="457200">
              <a:lnSpc>
                <a:spcPts val="4000"/>
              </a:lnSpc>
              <a:spcBef>
                <a:spcPts val="1200"/>
              </a:spcBef>
              <a:defRPr sz="2300">
                <a:solidFill>
                  <a:srgbClr val="000000"/>
                </a:solidFill>
                <a:latin typeface="Times New Roman"/>
                <a:ea typeface="Times New Roman"/>
                <a:cs typeface="Times New Roman"/>
                <a:sym typeface="Times New Roman"/>
              </a:defRPr>
            </a:pPr>
            <a:r>
              <a:t>New vehicle models needed to cope with the greater usage intensity of each vehicle.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79" name="SWOT Analysis"/>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SWOT Analysis</a:t>
            </a:r>
          </a:p>
        </p:txBody>
      </p:sp>
      <p:sp>
        <p:nvSpPr>
          <p:cNvPr id="180" name="11"/>
          <p:cNvSpPr txBox="1"/>
          <p:nvPr/>
        </p:nvSpPr>
        <p:spPr>
          <a:xfrm>
            <a:off x="12519220" y="9251743"/>
            <a:ext cx="296789"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11</a:t>
            </a:r>
          </a:p>
        </p:txBody>
      </p:sp>
      <p:sp>
        <p:nvSpPr>
          <p:cNvPr id="181" name="Opportunities…"/>
          <p:cNvSpPr txBox="1"/>
          <p:nvPr>
            <p:ph type="body" idx="1"/>
          </p:nvPr>
        </p:nvSpPr>
        <p:spPr>
          <a:xfrm>
            <a:off x="521630" y="2270377"/>
            <a:ext cx="11961540" cy="8212967"/>
          </a:xfrm>
          <a:prstGeom prst="rect">
            <a:avLst/>
          </a:prstGeom>
        </p:spPr>
        <p:txBody>
          <a:bodyPr anchor="t"/>
          <a:lstStyle/>
          <a:p>
            <a:pPr marL="0" indent="0" algn="just" defTabSz="457200">
              <a:lnSpc>
                <a:spcPts val="5800"/>
              </a:lnSpc>
              <a:spcBef>
                <a:spcPts val="2000"/>
              </a:spcBef>
              <a:buSzTx/>
              <a:buNone/>
              <a:defRPr b="1" sz="3600">
                <a:solidFill>
                  <a:srgbClr val="000000"/>
                </a:solidFill>
                <a:latin typeface="Times New Roman"/>
                <a:ea typeface="Times New Roman"/>
                <a:cs typeface="Times New Roman"/>
                <a:sym typeface="Times New Roman"/>
              </a:defRPr>
            </a:pPr>
            <a:r>
              <a:t>Opportunities</a:t>
            </a:r>
          </a:p>
          <a:p>
            <a:pPr lvl="1" marL="629703" indent="-185203" algn="just" defTabSz="457200">
              <a:lnSpc>
                <a:spcPts val="4200"/>
              </a:lnSpc>
              <a:spcBef>
                <a:spcPts val="1200"/>
              </a:spcBef>
              <a:defRPr sz="2300">
                <a:solidFill>
                  <a:srgbClr val="000000"/>
                </a:solidFill>
                <a:latin typeface="Times New Roman"/>
                <a:ea typeface="Times New Roman"/>
                <a:cs typeface="Times New Roman"/>
                <a:sym typeface="Times New Roman"/>
              </a:defRPr>
            </a:pPr>
            <a:r>
              <a:t>Potential to increase road capacity (shorter headways) and thereby reduce congestion. </a:t>
            </a:r>
          </a:p>
          <a:p>
            <a:pPr lvl="1" marL="629703" indent="-185203" algn="just" defTabSz="457200">
              <a:lnSpc>
                <a:spcPts val="4200"/>
              </a:lnSpc>
              <a:spcBef>
                <a:spcPts val="1200"/>
              </a:spcBef>
              <a:defRPr sz="2300">
                <a:solidFill>
                  <a:srgbClr val="000000"/>
                </a:solidFill>
                <a:latin typeface="Times New Roman"/>
                <a:ea typeface="Times New Roman"/>
                <a:cs typeface="Times New Roman"/>
                <a:sym typeface="Times New Roman"/>
              </a:defRPr>
            </a:pPr>
            <a:r>
              <a:t>Technology maturity may reduce system cost.</a:t>
            </a:r>
          </a:p>
          <a:p>
            <a:pPr lvl="1" marL="629703" indent="-185203" algn="just" defTabSz="457200">
              <a:lnSpc>
                <a:spcPts val="4200"/>
              </a:lnSpc>
              <a:spcBef>
                <a:spcPts val="1200"/>
              </a:spcBef>
              <a:defRPr sz="2300">
                <a:solidFill>
                  <a:srgbClr val="000000"/>
                </a:solidFill>
                <a:latin typeface="Times New Roman"/>
                <a:ea typeface="Times New Roman"/>
                <a:cs typeface="Times New Roman"/>
                <a:sym typeface="Times New Roman"/>
              </a:defRPr>
            </a:pPr>
            <a:r>
              <a:t>sustainability might increase by more fuel efficient driving </a:t>
            </a:r>
          </a:p>
          <a:p>
            <a:pPr lvl="1" marL="629703" indent="-185203" algn="just" defTabSz="457200">
              <a:lnSpc>
                <a:spcPts val="4200"/>
              </a:lnSpc>
              <a:spcBef>
                <a:spcPts val="1200"/>
              </a:spcBef>
              <a:defRPr sz="2300">
                <a:solidFill>
                  <a:srgbClr val="000000"/>
                </a:solidFill>
                <a:latin typeface="Times New Roman"/>
                <a:ea typeface="Times New Roman"/>
                <a:cs typeface="Times New Roman"/>
                <a:sym typeface="Times New Roman"/>
              </a:defRPr>
            </a:pPr>
            <a:r>
              <a:t>Increasing cooperation with AI-software/IT specialist and automotive industry concentrating on development of solutions for automated driving.</a:t>
            </a:r>
          </a:p>
          <a:p>
            <a:pPr marL="0" indent="0" algn="just" defTabSz="457200">
              <a:lnSpc>
                <a:spcPts val="2800"/>
              </a:lnSpc>
              <a:spcBef>
                <a:spcPts val="1200"/>
              </a:spcBef>
              <a:buSzTx/>
              <a:buNone/>
              <a:defRPr sz="1333">
                <a:solidFill>
                  <a:srgbClr val="000000"/>
                </a:solidFill>
                <a:latin typeface="Times New Roman"/>
                <a:ea typeface="Times New Roman"/>
                <a:cs typeface="Times New Roman"/>
                <a:sym typeface="Times New Roman"/>
              </a:defRPr>
            </a:pPr>
          </a:p>
          <a:p>
            <a:pPr marL="0" indent="0" algn="just" defTabSz="457200">
              <a:lnSpc>
                <a:spcPts val="2800"/>
              </a:lnSpc>
              <a:spcBef>
                <a:spcPts val="1200"/>
              </a:spcBef>
              <a:buSzTx/>
              <a:buNone/>
              <a:defRPr sz="1333">
                <a:solidFill>
                  <a:srgbClr val="000000"/>
                </a:solidFill>
                <a:latin typeface="Times New Roman"/>
                <a:ea typeface="Times New Roman"/>
                <a:cs typeface="Times New Roman"/>
                <a:sym typeface="Times New Roman"/>
              </a:defRPr>
            </a:pPr>
            <a:endParaRPr sz="1200"/>
          </a:p>
          <a:p>
            <a:pPr marL="0" indent="0" algn="just" defTabSz="457200">
              <a:lnSpc>
                <a:spcPts val="5800"/>
              </a:lnSpc>
              <a:spcBef>
                <a:spcPts val="2000"/>
              </a:spcBef>
              <a:buSzTx/>
              <a:buNone/>
              <a:defRPr b="1" sz="3600">
                <a:solidFill>
                  <a:srgbClr val="000000"/>
                </a:solidFill>
                <a:latin typeface="Times New Roman"/>
                <a:ea typeface="Times New Roman"/>
                <a:cs typeface="Times New Roman"/>
                <a:sym typeface="Times New Roman"/>
              </a:defRPr>
            </a:pPr>
            <a:r>
              <a:t>Threats</a:t>
            </a:r>
            <a:endParaRPr sz="1200"/>
          </a:p>
          <a:p>
            <a:pPr lvl="1" marL="629703" indent="-185203" algn="just" defTabSz="457200">
              <a:lnSpc>
                <a:spcPts val="4200"/>
              </a:lnSpc>
              <a:spcBef>
                <a:spcPts val="1200"/>
              </a:spcBef>
              <a:defRPr sz="2300">
                <a:solidFill>
                  <a:srgbClr val="000000"/>
                </a:solidFill>
                <a:latin typeface="Times New Roman"/>
                <a:ea typeface="Times New Roman"/>
                <a:cs typeface="Times New Roman"/>
                <a:sym typeface="Times New Roman"/>
              </a:defRPr>
            </a:pPr>
            <a:r>
              <a:t>Technology investments needed for supporting the use of the automated vehicle may not be possible due to lack of funds. </a:t>
            </a:r>
          </a:p>
          <a:p>
            <a:pPr lvl="1" marL="629703" indent="-185203" algn="just" defTabSz="457200">
              <a:lnSpc>
                <a:spcPts val="4200"/>
              </a:lnSpc>
              <a:spcBef>
                <a:spcPts val="1200"/>
              </a:spcBef>
              <a:defRPr sz="2300">
                <a:solidFill>
                  <a:srgbClr val="000000"/>
                </a:solidFill>
                <a:latin typeface="Times New Roman"/>
                <a:ea typeface="Times New Roman"/>
                <a:cs typeface="Times New Roman"/>
                <a:sym typeface="Times New Roman"/>
              </a:defRPr>
            </a:pPr>
            <a:r>
              <a:t>Fusion of image and non image data cannot be solved accurately</a:t>
            </a:r>
          </a:p>
          <a:p>
            <a:pPr lvl="1" marL="629703" indent="-185203" algn="just" defTabSz="457200">
              <a:lnSpc>
                <a:spcPts val="4200"/>
              </a:lnSpc>
              <a:spcBef>
                <a:spcPts val="1200"/>
              </a:spcBef>
              <a:defRPr sz="2300">
                <a:solidFill>
                  <a:srgbClr val="000000"/>
                </a:solidFill>
                <a:latin typeface="Times New Roman"/>
                <a:ea typeface="Times New Roman"/>
                <a:cs typeface="Times New Roman"/>
                <a:sym typeface="Times New Roman"/>
              </a:defRPr>
            </a:pPr>
            <a:r>
              <a:t>Uncertainty regarding bandwidth and electromagnetic interference</a:t>
            </a:r>
          </a:p>
          <a:p>
            <a:pPr lvl="1" marL="629703" indent="-185203" algn="just" defTabSz="457200">
              <a:lnSpc>
                <a:spcPts val="4200"/>
              </a:lnSpc>
              <a:spcBef>
                <a:spcPts val="1200"/>
              </a:spcBef>
              <a:defRPr sz="2300">
                <a:solidFill>
                  <a:srgbClr val="000000"/>
                </a:solidFill>
                <a:latin typeface="Times New Roman"/>
                <a:ea typeface="Times New Roman"/>
                <a:cs typeface="Times New Roman"/>
                <a:sym typeface="Times New Roman"/>
              </a:defRPr>
            </a:pPr>
            <a:r>
              <a:t>Lack of sufficient training data</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84" name="Work Breakdown Structure"/>
          <p:cNvSpPr txBox="1"/>
          <p:nvPr>
            <p:ph type="title"/>
          </p:nvPr>
        </p:nvSpPr>
        <p:spPr>
          <a:xfrm>
            <a:off x="2443187" y="67934"/>
            <a:ext cx="8324852" cy="1619251"/>
          </a:xfrm>
          <a:prstGeom prst="rect">
            <a:avLst/>
          </a:prstGeom>
        </p:spPr>
        <p:txBody>
          <a:bodyPr/>
          <a:lstStyle>
            <a:lvl1pPr defTabSz="443991">
              <a:defRPr b="1" sz="5396">
                <a:solidFill>
                  <a:srgbClr val="C1BD9D"/>
                </a:solidFill>
                <a:latin typeface="Times New Roman"/>
                <a:ea typeface="Times New Roman"/>
                <a:cs typeface="Times New Roman"/>
                <a:sym typeface="Times New Roman"/>
              </a:defRPr>
            </a:lvl1pPr>
          </a:lstStyle>
          <a:p>
            <a:pPr/>
            <a:r>
              <a:t>Work Breakdown Structure</a:t>
            </a:r>
          </a:p>
        </p:txBody>
      </p:sp>
      <p:pic>
        <p:nvPicPr>
          <p:cNvPr id="185" name="V2V Communicationsx.jpg" descr="V2V Communicationsx.jpg"/>
          <p:cNvPicPr>
            <a:picLocks noChangeAspect="1"/>
          </p:cNvPicPr>
          <p:nvPr/>
        </p:nvPicPr>
        <p:blipFill>
          <a:blip r:embed="rId2">
            <a:extLst/>
          </a:blip>
          <a:stretch>
            <a:fillRect/>
          </a:stretch>
        </p:blipFill>
        <p:spPr>
          <a:xfrm>
            <a:off x="0" y="3574574"/>
            <a:ext cx="13004801" cy="3710411"/>
          </a:xfrm>
          <a:prstGeom prst="rect">
            <a:avLst/>
          </a:prstGeom>
          <a:ln w="3175">
            <a:miter lim="400000"/>
          </a:ln>
        </p:spPr>
      </p:pic>
      <p:sp>
        <p:nvSpPr>
          <p:cNvPr id="186" name="12"/>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12</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89" name="Mind Map"/>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Mind Map</a:t>
            </a:r>
          </a:p>
        </p:txBody>
      </p:sp>
      <p:pic>
        <p:nvPicPr>
          <p:cNvPr id="190" name="V2V Communications_mindmap.jpg" descr="V2V Communications_mindmap.jpg"/>
          <p:cNvPicPr>
            <a:picLocks noChangeAspect="0"/>
          </p:cNvPicPr>
          <p:nvPr/>
        </p:nvPicPr>
        <p:blipFill>
          <a:blip r:embed="rId2">
            <a:extLst/>
          </a:blip>
          <a:stretch>
            <a:fillRect/>
          </a:stretch>
        </p:blipFill>
        <p:spPr>
          <a:xfrm>
            <a:off x="308404" y="1984352"/>
            <a:ext cx="12387992" cy="7512096"/>
          </a:xfrm>
          <a:prstGeom prst="rect">
            <a:avLst/>
          </a:prstGeom>
          <a:ln w="3175">
            <a:miter lim="400000"/>
          </a:ln>
        </p:spPr>
      </p:pic>
      <p:sp>
        <p:nvSpPr>
          <p:cNvPr id="191" name="13"/>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13</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94" name="Gantt Chart"/>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Gantt Chart </a:t>
            </a:r>
          </a:p>
        </p:txBody>
      </p:sp>
      <p:sp>
        <p:nvSpPr>
          <p:cNvPr id="195" name="21"/>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21</a:t>
            </a:r>
          </a:p>
        </p:txBody>
      </p:sp>
      <p:pic>
        <p:nvPicPr>
          <p:cNvPr id="196" name="Screenshot 2019-08-06 at 6.47.46 PM.png" descr="Screenshot 2019-08-06 at 6.47.46 PM.png"/>
          <p:cNvPicPr>
            <a:picLocks noChangeAspect="1"/>
          </p:cNvPicPr>
          <p:nvPr/>
        </p:nvPicPr>
        <p:blipFill>
          <a:blip r:embed="rId2">
            <a:extLst/>
          </a:blip>
          <a:stretch>
            <a:fillRect/>
          </a:stretch>
        </p:blipFill>
        <p:spPr>
          <a:xfrm>
            <a:off x="352922" y="3711916"/>
            <a:ext cx="12298956" cy="4391493"/>
          </a:xfrm>
          <a:prstGeom prst="rect">
            <a:avLst/>
          </a:prstGeom>
          <a:ln w="3175">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99" name="Gantt Chart"/>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Gantt Chart </a:t>
            </a:r>
          </a:p>
        </p:txBody>
      </p:sp>
      <p:sp>
        <p:nvSpPr>
          <p:cNvPr id="200" name="21"/>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21</a:t>
            </a:r>
          </a:p>
        </p:txBody>
      </p:sp>
      <p:pic>
        <p:nvPicPr>
          <p:cNvPr id="201" name="1.png" descr="1.png"/>
          <p:cNvPicPr>
            <a:picLocks noChangeAspect="0"/>
          </p:cNvPicPr>
          <p:nvPr/>
        </p:nvPicPr>
        <p:blipFill>
          <a:blip r:embed="rId2">
            <a:extLst/>
          </a:blip>
          <a:stretch>
            <a:fillRect/>
          </a:stretch>
        </p:blipFill>
        <p:spPr>
          <a:xfrm>
            <a:off x="194120" y="1785135"/>
            <a:ext cx="12616559" cy="7910530"/>
          </a:xfrm>
          <a:prstGeom prst="rect">
            <a:avLst/>
          </a:prstGeom>
          <a:ln w="3175">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204" name="Gantt Chart"/>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Gantt Chart </a:t>
            </a:r>
          </a:p>
        </p:txBody>
      </p:sp>
      <p:sp>
        <p:nvSpPr>
          <p:cNvPr id="205" name="21"/>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21</a:t>
            </a:r>
          </a:p>
        </p:txBody>
      </p:sp>
      <p:pic>
        <p:nvPicPr>
          <p:cNvPr id="206" name="2.png" descr="2.png"/>
          <p:cNvPicPr>
            <a:picLocks noChangeAspect="1"/>
          </p:cNvPicPr>
          <p:nvPr/>
        </p:nvPicPr>
        <p:blipFill>
          <a:blip r:embed="rId2">
            <a:extLst/>
          </a:blip>
          <a:stretch>
            <a:fillRect/>
          </a:stretch>
        </p:blipFill>
        <p:spPr>
          <a:xfrm>
            <a:off x="-1" y="1957384"/>
            <a:ext cx="13004801" cy="7566032"/>
          </a:xfrm>
          <a:prstGeom prst="rect">
            <a:avLst/>
          </a:prstGeom>
          <a:ln w="3175">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209" name="Gantt Chart"/>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Gantt Chart </a:t>
            </a:r>
          </a:p>
        </p:txBody>
      </p:sp>
      <p:sp>
        <p:nvSpPr>
          <p:cNvPr id="210" name="16"/>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16</a:t>
            </a:r>
          </a:p>
        </p:txBody>
      </p:sp>
      <p:pic>
        <p:nvPicPr>
          <p:cNvPr id="211" name="3.png" descr="3.png"/>
          <p:cNvPicPr>
            <a:picLocks noChangeAspect="1"/>
          </p:cNvPicPr>
          <p:nvPr/>
        </p:nvPicPr>
        <p:blipFill>
          <a:blip r:embed="rId2">
            <a:extLst/>
          </a:blip>
          <a:stretch>
            <a:fillRect/>
          </a:stretch>
        </p:blipFill>
        <p:spPr>
          <a:xfrm>
            <a:off x="103212" y="2368504"/>
            <a:ext cx="13004801" cy="4395352"/>
          </a:xfrm>
          <a:prstGeom prst="rect">
            <a:avLst/>
          </a:prstGeom>
          <a:ln w="3175">
            <a:miter lim="400000"/>
          </a:ln>
        </p:spPr>
      </p:pic>
      <p:sp>
        <p:nvSpPr>
          <p:cNvPr id="212" name="Project duration     :   ~ 1 year…"/>
          <p:cNvSpPr txBox="1"/>
          <p:nvPr/>
        </p:nvSpPr>
        <p:spPr>
          <a:xfrm>
            <a:off x="4267428" y="7452402"/>
            <a:ext cx="4676370" cy="1431592"/>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p>
            <a:pPr algn="l">
              <a:lnSpc>
                <a:spcPct val="150000"/>
              </a:lnSpc>
              <a:defRPr>
                <a:solidFill>
                  <a:srgbClr val="000000"/>
                </a:solidFill>
              </a:defRPr>
            </a:pPr>
            <a:r>
              <a:t>Project duration     :   ~ 1 year</a:t>
            </a:r>
          </a:p>
          <a:p>
            <a:pPr algn="l">
              <a:lnSpc>
                <a:spcPct val="150000"/>
              </a:lnSpc>
              <a:defRPr>
                <a:solidFill>
                  <a:srgbClr val="000000"/>
                </a:solidFill>
              </a:defRPr>
            </a:pPr>
            <a:r>
              <a:t>Start Date               :      01/07/2019</a:t>
            </a:r>
          </a:p>
          <a:p>
            <a:pPr algn="l">
              <a:lnSpc>
                <a:spcPct val="150000"/>
              </a:lnSpc>
              <a:defRPr>
                <a:solidFill>
                  <a:srgbClr val="000000"/>
                </a:solidFill>
              </a:defRPr>
            </a:pPr>
            <a:r>
              <a:t>Closing Date          :   ~ 02/07/2020</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pic>
        <p:nvPicPr>
          <p:cNvPr id="215" name="Screenshot 2019-08-02 at 4.47.01 PM.png" descr="Screenshot 2019-08-02 at 4.47.01 PM.png"/>
          <p:cNvPicPr>
            <a:picLocks noChangeAspect="0"/>
          </p:cNvPicPr>
          <p:nvPr/>
        </p:nvPicPr>
        <p:blipFill>
          <a:blip r:embed="rId2">
            <a:extLst/>
          </a:blip>
          <a:stretch>
            <a:fillRect/>
          </a:stretch>
        </p:blipFill>
        <p:spPr>
          <a:xfrm>
            <a:off x="5840" y="1928131"/>
            <a:ext cx="12965558" cy="7715908"/>
          </a:xfrm>
          <a:prstGeom prst="rect">
            <a:avLst/>
          </a:prstGeom>
          <a:ln w="3175">
            <a:miter lim="400000"/>
          </a:ln>
        </p:spPr>
      </p:pic>
      <p:sp>
        <p:nvSpPr>
          <p:cNvPr id="216" name="Weighted Score Metric"/>
          <p:cNvSpPr txBox="1"/>
          <p:nvPr>
            <p:ph type="title"/>
          </p:nvPr>
        </p:nvSpPr>
        <p:spPr>
          <a:xfrm>
            <a:off x="2379687" y="67934"/>
            <a:ext cx="8324852" cy="1619251"/>
          </a:xfrm>
          <a:prstGeom prst="rect">
            <a:avLst/>
          </a:prstGeom>
        </p:spPr>
        <p:txBody>
          <a:bodyPr/>
          <a:lstStyle>
            <a:lvl1pPr defTabSz="543305">
              <a:defRPr b="1" sz="6603">
                <a:solidFill>
                  <a:srgbClr val="C1BD9D"/>
                </a:solidFill>
                <a:latin typeface="Times New Roman"/>
                <a:ea typeface="Times New Roman"/>
                <a:cs typeface="Times New Roman"/>
                <a:sym typeface="Times New Roman"/>
              </a:defRPr>
            </a:lvl1pPr>
          </a:lstStyle>
          <a:p>
            <a:pPr/>
            <a:r>
              <a:t>Weighted Score Metric</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24" name="Outline"/>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Outline</a:t>
            </a:r>
          </a:p>
        </p:txBody>
      </p:sp>
      <p:sp>
        <p:nvSpPr>
          <p:cNvPr id="125" name="Introduction…"/>
          <p:cNvSpPr txBox="1"/>
          <p:nvPr>
            <p:ph type="body" idx="1"/>
          </p:nvPr>
        </p:nvSpPr>
        <p:spPr>
          <a:xfrm>
            <a:off x="1493570" y="1960203"/>
            <a:ext cx="11755114" cy="7560394"/>
          </a:xfrm>
          <a:prstGeom prst="rect">
            <a:avLst/>
          </a:prstGeom>
        </p:spPr>
        <p:txBody>
          <a:bodyPr/>
          <a:lstStyle/>
          <a:p>
            <a:pPr>
              <a:lnSpc>
                <a:spcPct val="140000"/>
              </a:lnSpc>
              <a:spcBef>
                <a:spcPts val="0"/>
              </a:spcBef>
              <a:defRPr b="1" sz="4000">
                <a:solidFill>
                  <a:srgbClr val="000000"/>
                </a:solidFill>
                <a:latin typeface="Times New Roman"/>
                <a:ea typeface="Times New Roman"/>
                <a:cs typeface="Times New Roman"/>
                <a:sym typeface="Times New Roman"/>
              </a:defRPr>
            </a:pPr>
            <a:r>
              <a:t>Introduction</a:t>
            </a:r>
          </a:p>
          <a:p>
            <a:pPr>
              <a:lnSpc>
                <a:spcPct val="140000"/>
              </a:lnSpc>
              <a:spcBef>
                <a:spcPts val="0"/>
              </a:spcBef>
              <a:defRPr sz="3200">
                <a:solidFill>
                  <a:srgbClr val="000000"/>
                </a:solidFill>
                <a:latin typeface="Times New Roman"/>
                <a:ea typeface="Times New Roman"/>
                <a:cs typeface="Times New Roman"/>
                <a:sym typeface="Times New Roman"/>
              </a:defRPr>
            </a:pPr>
            <a:r>
              <a:t>Scope of V2V </a:t>
            </a:r>
          </a:p>
          <a:p>
            <a:pPr>
              <a:lnSpc>
                <a:spcPct val="140000"/>
              </a:lnSpc>
              <a:spcBef>
                <a:spcPts val="0"/>
              </a:spcBef>
              <a:defRPr sz="3200">
                <a:solidFill>
                  <a:srgbClr val="000000"/>
                </a:solidFill>
                <a:latin typeface="Times New Roman"/>
                <a:ea typeface="Times New Roman"/>
                <a:cs typeface="Times New Roman"/>
                <a:sym typeface="Times New Roman"/>
              </a:defRPr>
            </a:pPr>
            <a:r>
              <a:t>SWOT Analysis </a:t>
            </a:r>
          </a:p>
          <a:p>
            <a:pPr>
              <a:lnSpc>
                <a:spcPct val="140000"/>
              </a:lnSpc>
              <a:spcBef>
                <a:spcPts val="0"/>
              </a:spcBef>
              <a:defRPr sz="3200">
                <a:solidFill>
                  <a:srgbClr val="000000"/>
                </a:solidFill>
                <a:latin typeface="Times New Roman"/>
                <a:ea typeface="Times New Roman"/>
                <a:cs typeface="Times New Roman"/>
                <a:sym typeface="Times New Roman"/>
              </a:defRPr>
            </a:pPr>
            <a:r>
              <a:t>WBS (Mind Mapping approach)</a:t>
            </a:r>
          </a:p>
          <a:p>
            <a:pPr>
              <a:lnSpc>
                <a:spcPct val="140000"/>
              </a:lnSpc>
              <a:spcBef>
                <a:spcPts val="0"/>
              </a:spcBef>
              <a:defRPr sz="3200">
                <a:solidFill>
                  <a:srgbClr val="000000"/>
                </a:solidFill>
                <a:latin typeface="Times New Roman"/>
                <a:ea typeface="Times New Roman"/>
                <a:cs typeface="Times New Roman"/>
                <a:sym typeface="Times New Roman"/>
              </a:defRPr>
            </a:pPr>
            <a:r>
              <a:t>Gantt Chart </a:t>
            </a:r>
          </a:p>
          <a:p>
            <a:pPr>
              <a:lnSpc>
                <a:spcPct val="140000"/>
              </a:lnSpc>
              <a:spcBef>
                <a:spcPts val="0"/>
              </a:spcBef>
              <a:defRPr sz="3200">
                <a:solidFill>
                  <a:srgbClr val="000000"/>
                </a:solidFill>
                <a:latin typeface="Times New Roman"/>
                <a:ea typeface="Times New Roman"/>
                <a:cs typeface="Times New Roman"/>
                <a:sym typeface="Times New Roman"/>
              </a:defRPr>
            </a:pPr>
            <a:r>
              <a:t>Weighted Score Metric</a:t>
            </a:r>
          </a:p>
          <a:p>
            <a:pPr>
              <a:lnSpc>
                <a:spcPct val="140000"/>
              </a:lnSpc>
              <a:spcBef>
                <a:spcPts val="0"/>
              </a:spcBef>
              <a:defRPr sz="3200">
                <a:solidFill>
                  <a:srgbClr val="000000"/>
                </a:solidFill>
                <a:latin typeface="Times New Roman"/>
                <a:ea typeface="Times New Roman"/>
                <a:cs typeface="Times New Roman"/>
                <a:sym typeface="Times New Roman"/>
              </a:defRPr>
            </a:pPr>
            <a:r>
              <a:t>Cost Estimation</a:t>
            </a:r>
          </a:p>
          <a:p>
            <a:pPr>
              <a:lnSpc>
                <a:spcPct val="140000"/>
              </a:lnSpc>
              <a:spcBef>
                <a:spcPts val="0"/>
              </a:spcBef>
              <a:defRPr sz="3200">
                <a:solidFill>
                  <a:srgbClr val="000000"/>
                </a:solidFill>
                <a:latin typeface="Times New Roman"/>
                <a:ea typeface="Times New Roman"/>
                <a:cs typeface="Times New Roman"/>
                <a:sym typeface="Times New Roman"/>
              </a:defRPr>
            </a:pPr>
            <a:r>
              <a:t>Probability / Impact Matrix </a:t>
            </a:r>
          </a:p>
          <a:p>
            <a:pPr>
              <a:lnSpc>
                <a:spcPct val="140000"/>
              </a:lnSpc>
              <a:spcBef>
                <a:spcPts val="0"/>
              </a:spcBef>
              <a:defRPr sz="3200">
                <a:solidFill>
                  <a:srgbClr val="000000"/>
                </a:solidFill>
                <a:latin typeface="Times New Roman"/>
                <a:ea typeface="Times New Roman"/>
                <a:cs typeface="Times New Roman"/>
                <a:sym typeface="Times New Roman"/>
              </a:defRPr>
            </a:pPr>
            <a:r>
              <a:t>Risk Breakdown Structure</a:t>
            </a:r>
          </a:p>
          <a:p>
            <a:pPr>
              <a:lnSpc>
                <a:spcPct val="140000"/>
              </a:lnSpc>
              <a:spcBef>
                <a:spcPts val="0"/>
              </a:spcBef>
              <a:defRPr sz="3200">
                <a:solidFill>
                  <a:srgbClr val="000000"/>
                </a:solidFill>
                <a:latin typeface="Times New Roman"/>
                <a:ea typeface="Times New Roman"/>
                <a:cs typeface="Times New Roman"/>
                <a:sym typeface="Times New Roman"/>
              </a:defRPr>
            </a:pPr>
            <a:r>
              <a:t>Future of V2V Systems</a:t>
            </a:r>
            <a:br/>
          </a:p>
        </p:txBody>
      </p:sp>
      <p:sp>
        <p:nvSpPr>
          <p:cNvPr id="126" name="1"/>
          <p:cNvSpPr txBox="1"/>
          <p:nvPr/>
        </p:nvSpPr>
        <p:spPr>
          <a:xfrm>
            <a:off x="12569189" y="9251743"/>
            <a:ext cx="19685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1</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219" name="Cost Estimation"/>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Cost Estimation</a:t>
            </a:r>
          </a:p>
        </p:txBody>
      </p:sp>
      <p:sp>
        <p:nvSpPr>
          <p:cNvPr id="220" name="18"/>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18</a:t>
            </a:r>
          </a:p>
        </p:txBody>
      </p:sp>
      <p:pic>
        <p:nvPicPr>
          <p:cNvPr id="221" name="Screenshot 2019-08-06 at 5.58.43 PM 1.png" descr="Screenshot 2019-08-06 at 5.58.43 PM 1.png"/>
          <p:cNvPicPr>
            <a:picLocks noChangeAspect="0"/>
          </p:cNvPicPr>
          <p:nvPr/>
        </p:nvPicPr>
        <p:blipFill>
          <a:blip r:embed="rId2">
            <a:extLst/>
          </a:blip>
          <a:stretch>
            <a:fillRect/>
          </a:stretch>
        </p:blipFill>
        <p:spPr>
          <a:xfrm>
            <a:off x="1536414" y="2439193"/>
            <a:ext cx="9931972" cy="6602414"/>
          </a:xfrm>
          <a:prstGeom prst="rect">
            <a:avLst/>
          </a:prstGeom>
          <a:ln w="3175">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224" name="Probability / Impact Matrix"/>
          <p:cNvSpPr txBox="1"/>
          <p:nvPr>
            <p:ph type="title"/>
          </p:nvPr>
        </p:nvSpPr>
        <p:spPr>
          <a:xfrm>
            <a:off x="1558823" y="2166"/>
            <a:ext cx="10093580" cy="1750788"/>
          </a:xfrm>
          <a:prstGeom prst="rect">
            <a:avLst/>
          </a:prstGeom>
        </p:spPr>
        <p:txBody>
          <a:bodyPr/>
          <a:lstStyle>
            <a:lvl1pPr defTabSz="543305">
              <a:defRPr b="1" sz="6603">
                <a:solidFill>
                  <a:srgbClr val="C1BD9D"/>
                </a:solidFill>
                <a:latin typeface="Times New Roman"/>
                <a:ea typeface="Times New Roman"/>
                <a:cs typeface="Times New Roman"/>
                <a:sym typeface="Times New Roman"/>
              </a:defRPr>
            </a:lvl1pPr>
          </a:lstStyle>
          <a:p>
            <a:pPr/>
            <a:r>
              <a:t>Probability / Impact Matrix </a:t>
            </a:r>
            <a:endParaRPr sz="1116"/>
          </a:p>
        </p:txBody>
      </p:sp>
      <p:graphicFrame>
        <p:nvGraphicFramePr>
          <p:cNvPr id="225" name="Table"/>
          <p:cNvGraphicFramePr/>
          <p:nvPr/>
        </p:nvGraphicFramePr>
        <p:xfrm>
          <a:off x="794270" y="2123162"/>
          <a:ext cx="11419435" cy="29840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230075"/>
                <a:gridCol w="5938863"/>
                <a:gridCol w="1741886"/>
                <a:gridCol w="1505433"/>
              </a:tblGrid>
              <a:tr h="680588">
                <a:tc>
                  <a:txBody>
                    <a:bodyPr/>
                    <a:lstStyle/>
                    <a:p>
                      <a:pPr>
                        <a:defRPr sz="1800">
                          <a:solidFill>
                            <a:srgbClr val="000000"/>
                          </a:solidFill>
                        </a:defRPr>
                      </a:pPr>
                      <a:r>
                        <a:rPr b="1" sz="2500">
                          <a:latin typeface="Times New Roman"/>
                          <a:ea typeface="Times New Roman"/>
                          <a:cs typeface="Times New Roman"/>
                          <a:sym typeface="Times New Roman"/>
                        </a:rPr>
                        <a:t>No.</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b="1" sz="2500">
                          <a:latin typeface="Times New Roman"/>
                          <a:ea typeface="Times New Roman"/>
                          <a:cs typeface="Times New Roman"/>
                          <a:sym typeface="Times New Roman"/>
                        </a:rPr>
                        <a:t>Risk</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b="1" sz="2500">
                          <a:latin typeface="Times New Roman"/>
                          <a:ea typeface="Times New Roman"/>
                          <a:cs typeface="Times New Roman"/>
                          <a:sym typeface="Times New Roman"/>
                        </a:rPr>
                        <a:t>Probability</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b="1" sz="2500">
                          <a:latin typeface="Times New Roman"/>
                          <a:ea typeface="Times New Roman"/>
                          <a:cs typeface="Times New Roman"/>
                          <a:sym typeface="Times New Roman"/>
                        </a:rPr>
                        <a:t>Impact</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450507">
                <a:tc>
                  <a:txBody>
                    <a:bodyPr/>
                    <a:lstStyle/>
                    <a:p>
                      <a:pPr>
                        <a:defRPr sz="1800">
                          <a:solidFill>
                            <a:srgbClr val="000000"/>
                          </a:solidFill>
                        </a:defRPr>
                      </a:pPr>
                      <a:r>
                        <a:rPr sz="1900">
                          <a:latin typeface="Times New Roman"/>
                          <a:ea typeface="Times New Roman"/>
                          <a:cs typeface="Times New Roman"/>
                          <a:sym typeface="Times New Roman"/>
                        </a:rPr>
                        <a:t>R1</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Software Manipulation</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Low</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Medium</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400158">
                <a:tc>
                  <a:txBody>
                    <a:bodyPr/>
                    <a:lstStyle/>
                    <a:p>
                      <a:pPr>
                        <a:defRPr sz="1800">
                          <a:solidFill>
                            <a:srgbClr val="000000"/>
                          </a:solidFill>
                        </a:defRPr>
                      </a:pPr>
                      <a:r>
                        <a:rPr sz="1900">
                          <a:latin typeface="Times New Roman"/>
                          <a:ea typeface="Times New Roman"/>
                          <a:cs typeface="Times New Roman"/>
                          <a:sym typeface="Times New Roman"/>
                        </a:rPr>
                        <a:t>R2</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Sensor  Manipulation</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Low</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High</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516399">
                <a:tc>
                  <a:txBody>
                    <a:bodyPr/>
                    <a:lstStyle/>
                    <a:p>
                      <a:pPr>
                        <a:defRPr sz="1800">
                          <a:solidFill>
                            <a:srgbClr val="000000"/>
                          </a:solidFill>
                        </a:defRPr>
                      </a:pPr>
                      <a:r>
                        <a:rPr sz="1900">
                          <a:latin typeface="Times New Roman"/>
                          <a:ea typeface="Times New Roman"/>
                          <a:cs typeface="Times New Roman"/>
                          <a:sym typeface="Times New Roman"/>
                        </a:rPr>
                        <a:t>R3</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Jamming the channel</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Low</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Medium</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508931">
                <a:tc>
                  <a:txBody>
                    <a:bodyPr/>
                    <a:lstStyle/>
                    <a:p>
                      <a:pPr>
                        <a:defRPr sz="1800">
                          <a:solidFill>
                            <a:srgbClr val="000000"/>
                          </a:solidFill>
                        </a:defRPr>
                      </a:pPr>
                      <a:r>
                        <a:rPr sz="1900">
                          <a:latin typeface="Times New Roman"/>
                          <a:ea typeface="Times New Roman"/>
                          <a:cs typeface="Times New Roman"/>
                          <a:sym typeface="Times New Roman"/>
                        </a:rPr>
                        <a:t>R4</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Send false messages that cause true messages to be ignore</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Medium</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High</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r h="424238">
                <a:tc>
                  <a:txBody>
                    <a:bodyPr/>
                    <a:lstStyle/>
                    <a:p>
                      <a:pPr>
                        <a:defRPr sz="1800">
                          <a:solidFill>
                            <a:srgbClr val="000000"/>
                          </a:solidFill>
                        </a:defRPr>
                      </a:pPr>
                      <a:r>
                        <a:rPr sz="1900">
                          <a:latin typeface="Times New Roman"/>
                          <a:ea typeface="Times New Roman"/>
                          <a:cs typeface="Times New Roman"/>
                          <a:sym typeface="Times New Roman"/>
                        </a:rPr>
                        <a:t>R5</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Privacy leakage </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Medium</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c>
                  <a:txBody>
                    <a:bodyPr/>
                    <a:lstStyle/>
                    <a:p>
                      <a:pPr>
                        <a:defRPr sz="1800">
                          <a:solidFill>
                            <a:srgbClr val="000000"/>
                          </a:solidFill>
                        </a:defRPr>
                      </a:pPr>
                      <a:r>
                        <a:rPr sz="1900">
                          <a:latin typeface="Times New Roman"/>
                          <a:ea typeface="Times New Roman"/>
                          <a:cs typeface="Times New Roman"/>
                          <a:sym typeface="Times New Roman"/>
                        </a:rPr>
                        <a:t>Medium</a:t>
                      </a:r>
                    </a:p>
                  </a:txBody>
                  <a:tcPr marL="50800" marR="50800" marT="50800" marB="50800" anchor="ctr" anchorCtr="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tcPr>
                </a:tc>
              </a:tr>
            </a:tbl>
          </a:graphicData>
        </a:graphic>
      </p:graphicFrame>
      <p:grpSp>
        <p:nvGrpSpPr>
          <p:cNvPr id="230" name="Group"/>
          <p:cNvGrpSpPr/>
          <p:nvPr/>
        </p:nvGrpSpPr>
        <p:grpSpPr>
          <a:xfrm>
            <a:off x="1374878" y="5727288"/>
            <a:ext cx="8186304" cy="3860979"/>
            <a:chOff x="0" y="25400"/>
            <a:chExt cx="8186303" cy="3860978"/>
          </a:xfrm>
        </p:grpSpPr>
        <p:graphicFrame>
          <p:nvGraphicFramePr>
            <p:cNvPr id="226" name="Table"/>
            <p:cNvGraphicFramePr/>
            <p:nvPr/>
          </p:nvGraphicFramePr>
          <p:xfrm>
            <a:off x="2094139" y="25400"/>
            <a:ext cx="6092165" cy="3009399"/>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022254"/>
                  <a:gridCol w="2022254"/>
                  <a:gridCol w="2022254"/>
                </a:tblGrid>
                <a:tr h="994666">
                  <a:tc>
                    <a:txBody>
                      <a:bodyPr/>
                      <a:lstStyle/>
                      <a:p>
                        <a:pPr>
                          <a:defRPr sz="2600">
                            <a:solidFill>
                              <a:srgbClr val="000000"/>
                            </a:solidFill>
                          </a:defRPr>
                        </a:pPr>
                      </a:p>
                    </a:txBody>
                    <a:tcPr marL="50800" marR="50800" marT="50800" marB="50800" anchor="ctr" anchorCtr="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defRPr sz="2600">
                            <a:solidFill>
                              <a:srgbClr val="000000"/>
                            </a:solidFill>
                          </a:defRPr>
                        </a:pPr>
                      </a:p>
                    </a:txBody>
                    <a:tcPr marL="50800" marR="50800" marT="50800" marB="50800" anchor="ctr" anchorCtr="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defRPr sz="2600">
                            <a:solidFill>
                              <a:srgbClr val="000000"/>
                            </a:solidFill>
                          </a:defRPr>
                        </a:pPr>
                      </a:p>
                    </a:txBody>
                    <a:tcPr marL="50800" marR="50800" marT="50800" marB="50800" anchor="ctr" anchorCtr="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r>
                <a:tr h="994666">
                  <a:tc>
                    <a:txBody>
                      <a:bodyPr/>
                      <a:lstStyle/>
                      <a:p>
                        <a:pPr>
                          <a:defRPr sz="1800">
                            <a:solidFill>
                              <a:srgbClr val="000000"/>
                            </a:solidFill>
                          </a:defRPr>
                        </a:pPr>
                        <a:r>
                          <a:rPr sz="2600"/>
                          <a:t>R4</a:t>
                        </a:r>
                      </a:p>
                    </a:txBody>
                    <a:tcPr marL="50800" marR="50800" marT="50800" marB="50800" anchor="ctr" anchorCtr="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defRPr sz="1800">
                            <a:solidFill>
                              <a:srgbClr val="000000"/>
                            </a:solidFill>
                          </a:defRPr>
                        </a:pPr>
                        <a:r>
                          <a:rPr sz="2600"/>
                          <a:t>R5</a:t>
                        </a:r>
                      </a:p>
                    </a:txBody>
                    <a:tcPr marL="50800" marR="50800" marT="50800" marB="50800" anchor="ctr" anchorCtr="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defRPr sz="2600">
                            <a:solidFill>
                              <a:srgbClr val="000000"/>
                            </a:solidFill>
                          </a:defRPr>
                        </a:pPr>
                      </a:p>
                    </a:txBody>
                    <a:tcPr marL="50800" marR="50800" marT="50800" marB="50800" anchor="ctr" anchorCtr="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r>
                <a:tr h="994666">
                  <a:tc>
                    <a:txBody>
                      <a:bodyPr/>
                      <a:lstStyle/>
                      <a:p>
                        <a:pPr>
                          <a:defRPr sz="2600">
                            <a:solidFill>
                              <a:srgbClr val="000000"/>
                            </a:solidFill>
                          </a:defRPr>
                        </a:pPr>
                      </a:p>
                    </a:txBody>
                    <a:tcPr marL="50800" marR="50800" marT="50800" marB="50800" anchor="ctr" anchorCtr="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defRPr sz="1800">
                            <a:solidFill>
                              <a:srgbClr val="000000"/>
                            </a:solidFill>
                          </a:defRPr>
                        </a:pPr>
                        <a:r>
                          <a:rPr sz="2600"/>
                          <a:t>R1,R3</a:t>
                        </a:r>
                      </a:p>
                    </a:txBody>
                    <a:tcPr marL="50800" marR="50800" marT="50800" marB="50800" anchor="ctr" anchorCtr="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defRPr sz="1800">
                            <a:solidFill>
                              <a:srgbClr val="000000"/>
                            </a:solidFill>
                          </a:defRPr>
                        </a:pPr>
                        <a:r>
                          <a:rPr sz="2600"/>
                          <a:t>R2</a:t>
                        </a:r>
                      </a:p>
                    </a:txBody>
                    <a:tcPr marL="50800" marR="50800" marT="50800" marB="50800" anchor="ctr" anchorCtr="0"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r>
              </a:tbl>
            </a:graphicData>
          </a:graphic>
        </p:graphicFrame>
        <p:sp>
          <p:nvSpPr>
            <p:cNvPr id="227" name="High…"/>
            <p:cNvSpPr txBox="1"/>
            <p:nvPr/>
          </p:nvSpPr>
          <p:spPr>
            <a:xfrm>
              <a:off x="867370" y="329534"/>
              <a:ext cx="1105545" cy="2375732"/>
            </a:xfrm>
            <a:prstGeom prst="rect">
              <a:avLst/>
            </a:prstGeom>
            <a:noFill/>
            <a:ln w="3175" cap="flat">
              <a:noFill/>
              <a:miter lim="400000"/>
            </a:ln>
            <a:effectLst/>
            <a:extLst>
              <a:ext uri="{C572A759-6A51-4108-AA02-DFA0A04FC94B}">
                <ma14:wrappingTextBoxFlag xmlns:ma14="http://schemas.microsoft.com/office/mac/drawingml/2011/main" val="1"/>
              </a:ext>
            </a:extLst>
          </p:spPr>
          <p:txBody>
            <a:bodyPr wrap="none" lIns="38100" tIns="38100" rIns="38100" bIns="38100" numCol="1" anchor="ctr">
              <a:spAutoFit/>
            </a:bodyPr>
            <a:lstStyle/>
            <a:p>
              <a:pPr>
                <a:defRPr b="0">
                  <a:solidFill>
                    <a:srgbClr val="000000"/>
                  </a:solidFill>
                  <a:latin typeface="Times New Roman"/>
                  <a:ea typeface="Times New Roman"/>
                  <a:cs typeface="Times New Roman"/>
                  <a:sym typeface="Times New Roman"/>
                </a:defRPr>
              </a:pPr>
              <a:r>
                <a:t>High</a:t>
              </a:r>
            </a:p>
            <a:p>
              <a:pPr>
                <a:defRPr b="0">
                  <a:solidFill>
                    <a:srgbClr val="000000"/>
                  </a:solidFill>
                  <a:latin typeface="Times New Roman"/>
                  <a:ea typeface="Times New Roman"/>
                  <a:cs typeface="Times New Roman"/>
                  <a:sym typeface="Times New Roman"/>
                </a:defRPr>
              </a:pPr>
            </a:p>
            <a:p>
              <a:pPr>
                <a:defRPr b="0">
                  <a:solidFill>
                    <a:srgbClr val="000000"/>
                  </a:solidFill>
                  <a:latin typeface="Times New Roman"/>
                  <a:ea typeface="Times New Roman"/>
                  <a:cs typeface="Times New Roman"/>
                  <a:sym typeface="Times New Roman"/>
                </a:defRPr>
              </a:pPr>
            </a:p>
            <a:p>
              <a:pPr>
                <a:defRPr b="0">
                  <a:solidFill>
                    <a:srgbClr val="000000"/>
                  </a:solidFill>
                  <a:latin typeface="Times New Roman"/>
                  <a:ea typeface="Times New Roman"/>
                  <a:cs typeface="Times New Roman"/>
                  <a:sym typeface="Times New Roman"/>
                </a:defRPr>
              </a:pPr>
              <a:r>
                <a:t>Medium</a:t>
              </a:r>
            </a:p>
            <a:p>
              <a:pPr>
                <a:defRPr b="0">
                  <a:solidFill>
                    <a:srgbClr val="000000"/>
                  </a:solidFill>
                  <a:latin typeface="Times New Roman"/>
                  <a:ea typeface="Times New Roman"/>
                  <a:cs typeface="Times New Roman"/>
                  <a:sym typeface="Times New Roman"/>
                </a:defRPr>
              </a:pPr>
            </a:p>
            <a:p>
              <a:pPr>
                <a:defRPr b="0">
                  <a:solidFill>
                    <a:srgbClr val="000000"/>
                  </a:solidFill>
                  <a:latin typeface="Times New Roman"/>
                  <a:ea typeface="Times New Roman"/>
                  <a:cs typeface="Times New Roman"/>
                  <a:sym typeface="Times New Roman"/>
                </a:defRPr>
              </a:pPr>
            </a:p>
            <a:p>
              <a:pPr>
                <a:defRPr b="0">
                  <a:solidFill>
                    <a:srgbClr val="000000"/>
                  </a:solidFill>
                  <a:latin typeface="Times New Roman"/>
                  <a:ea typeface="Times New Roman"/>
                  <a:cs typeface="Times New Roman"/>
                  <a:sym typeface="Times New Roman"/>
                </a:defRPr>
              </a:pPr>
              <a:r>
                <a:t>Low</a:t>
              </a:r>
            </a:p>
          </p:txBody>
        </p:sp>
        <p:sp>
          <p:nvSpPr>
            <p:cNvPr id="228" name="High                 Medium                Low…"/>
            <p:cNvSpPr txBox="1"/>
            <p:nvPr/>
          </p:nvSpPr>
          <p:spPr>
            <a:xfrm>
              <a:off x="2584449" y="3086111"/>
              <a:ext cx="5086145" cy="800268"/>
            </a:xfrm>
            <a:prstGeom prst="rect">
              <a:avLst/>
            </a:prstGeom>
            <a:noFill/>
            <a:ln w="3175" cap="flat">
              <a:noFill/>
              <a:miter lim="400000"/>
            </a:ln>
            <a:effectLst/>
            <a:extLst>
              <a:ext uri="{C572A759-6A51-4108-AA02-DFA0A04FC94B}">
                <ma14:wrappingTextBoxFlag xmlns:ma14="http://schemas.microsoft.com/office/mac/drawingml/2011/main" val="1"/>
              </a:ext>
            </a:extLst>
          </p:spPr>
          <p:txBody>
            <a:bodyPr wrap="square" lIns="38100" tIns="38100" rIns="38100" bIns="38100" numCol="1" anchor="ctr">
              <a:spAutoFit/>
            </a:bodyPr>
            <a:lstStyle/>
            <a:p>
              <a:pPr>
                <a:defRPr b="0">
                  <a:solidFill>
                    <a:srgbClr val="000000"/>
                  </a:solidFill>
                  <a:latin typeface="Times New Roman"/>
                  <a:ea typeface="Times New Roman"/>
                  <a:cs typeface="Times New Roman"/>
                  <a:sym typeface="Times New Roman"/>
                </a:defRPr>
              </a:pPr>
              <a:r>
                <a:t>High                 Medium                Low</a:t>
              </a:r>
            </a:p>
            <a:p>
              <a:pPr>
                <a:lnSpc>
                  <a:spcPct val="20000"/>
                </a:lnSpc>
                <a:defRPr b="0">
                  <a:solidFill>
                    <a:srgbClr val="000000"/>
                  </a:solidFill>
                  <a:latin typeface="Times New Roman"/>
                  <a:ea typeface="Times New Roman"/>
                  <a:cs typeface="Times New Roman"/>
                  <a:sym typeface="Times New Roman"/>
                </a:defRPr>
              </a:pPr>
            </a:p>
            <a:p>
              <a:pPr>
                <a:defRPr b="0">
                  <a:solidFill>
                    <a:srgbClr val="000000"/>
                  </a:solidFill>
                  <a:latin typeface="Times New Roman"/>
                  <a:ea typeface="Times New Roman"/>
                  <a:cs typeface="Times New Roman"/>
                  <a:sym typeface="Times New Roman"/>
                </a:defRPr>
              </a:pPr>
              <a:r>
                <a:t>Impact</a:t>
              </a:r>
            </a:p>
          </p:txBody>
        </p:sp>
        <p:sp>
          <p:nvSpPr>
            <p:cNvPr id="229" name="Probability"/>
            <p:cNvSpPr txBox="1"/>
            <p:nvPr/>
          </p:nvSpPr>
          <p:spPr>
            <a:xfrm rot="16200000">
              <a:off x="-468059" y="1320134"/>
              <a:ext cx="1330649" cy="394532"/>
            </a:xfrm>
            <a:prstGeom prst="rect">
              <a:avLst/>
            </a:prstGeom>
            <a:noFill/>
            <a:ln w="3175" cap="flat">
              <a:noFill/>
              <a:miter lim="400000"/>
            </a:ln>
            <a:effectLst/>
            <a:extLst>
              <a:ext uri="{C572A759-6A51-4108-AA02-DFA0A04FC94B}">
                <ma14:wrappingTextBoxFlag xmlns:ma14="http://schemas.microsoft.com/office/mac/drawingml/2011/main" val="1"/>
              </a:ext>
            </a:extLst>
          </p:spPr>
          <p:txBody>
            <a:bodyPr wrap="none" lIns="38100" tIns="38100" rIns="38100" bIns="38100" numCol="1" anchor="ctr">
              <a:spAutoFit/>
            </a:bodyPr>
            <a:lstStyle>
              <a:lvl1pPr>
                <a:defRPr b="0">
                  <a:solidFill>
                    <a:srgbClr val="000000"/>
                  </a:solidFill>
                  <a:latin typeface="Times New Roman"/>
                  <a:ea typeface="Times New Roman"/>
                  <a:cs typeface="Times New Roman"/>
                  <a:sym typeface="Times New Roman"/>
                </a:defRPr>
              </a:lvl1pPr>
            </a:lstStyle>
            <a:p>
              <a:pPr/>
              <a:r>
                <a:t>Probability</a:t>
              </a:r>
            </a:p>
          </p:txBody>
        </p:sp>
      </p:grpSp>
      <p:sp>
        <p:nvSpPr>
          <p:cNvPr id="231" name="19"/>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19</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234" name="Risk Breakdown Structure"/>
          <p:cNvSpPr txBox="1"/>
          <p:nvPr>
            <p:ph type="title"/>
          </p:nvPr>
        </p:nvSpPr>
        <p:spPr>
          <a:xfrm>
            <a:off x="1749857" y="-5155"/>
            <a:ext cx="9505086" cy="1765429"/>
          </a:xfrm>
          <a:prstGeom prst="rect">
            <a:avLst/>
          </a:prstGeom>
        </p:spPr>
        <p:txBody>
          <a:bodyPr/>
          <a:lstStyle>
            <a:lvl1pPr defTabSz="531622">
              <a:defRPr b="1" sz="6461">
                <a:solidFill>
                  <a:srgbClr val="C1BD9D"/>
                </a:solidFill>
                <a:latin typeface="Times New Roman"/>
                <a:ea typeface="Times New Roman"/>
                <a:cs typeface="Times New Roman"/>
                <a:sym typeface="Times New Roman"/>
              </a:defRPr>
            </a:lvl1pPr>
          </a:lstStyle>
          <a:p>
            <a:pPr/>
            <a:r>
              <a:t>Risk Breakdown Structure</a:t>
            </a:r>
          </a:p>
        </p:txBody>
      </p:sp>
      <p:pic>
        <p:nvPicPr>
          <p:cNvPr id="235" name="V2V System_rBs.jpg" descr="V2V System_rBs.jpg"/>
          <p:cNvPicPr>
            <a:picLocks noChangeAspect="0"/>
          </p:cNvPicPr>
          <p:nvPr/>
        </p:nvPicPr>
        <p:blipFill>
          <a:blip r:embed="rId2">
            <a:extLst/>
          </a:blip>
          <a:stretch>
            <a:fillRect/>
          </a:stretch>
        </p:blipFill>
        <p:spPr>
          <a:xfrm>
            <a:off x="385057" y="2882160"/>
            <a:ext cx="12234686" cy="5716480"/>
          </a:xfrm>
          <a:prstGeom prst="rect">
            <a:avLst/>
          </a:prstGeom>
          <a:ln w="3175">
            <a:miter lim="400000"/>
          </a:ln>
        </p:spPr>
      </p:pic>
      <p:sp>
        <p:nvSpPr>
          <p:cNvPr id="236" name="20"/>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20</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239" name="Future of V2V Systems"/>
          <p:cNvSpPr txBox="1"/>
          <p:nvPr>
            <p:ph type="title"/>
          </p:nvPr>
        </p:nvSpPr>
        <p:spPr>
          <a:xfrm>
            <a:off x="1749857" y="-5155"/>
            <a:ext cx="9505086" cy="1765429"/>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Future of V2V Systems</a:t>
            </a:r>
          </a:p>
        </p:txBody>
      </p:sp>
      <p:pic>
        <p:nvPicPr>
          <p:cNvPr id="240" name="Screen-Shot-2016-06-09-at-9.04.46-AM.png" descr="Screen-Shot-2016-06-09-at-9.04.46-AM.png"/>
          <p:cNvPicPr>
            <a:picLocks noChangeAspect="1"/>
          </p:cNvPicPr>
          <p:nvPr/>
        </p:nvPicPr>
        <p:blipFill>
          <a:blip r:embed="rId2">
            <a:extLst/>
          </a:blip>
          <a:stretch>
            <a:fillRect/>
          </a:stretch>
        </p:blipFill>
        <p:spPr>
          <a:xfrm>
            <a:off x="1478476" y="2486174"/>
            <a:ext cx="10047848" cy="6008293"/>
          </a:xfrm>
          <a:prstGeom prst="rect">
            <a:avLst/>
          </a:prstGeom>
          <a:ln w="3175">
            <a:miter lim="400000"/>
          </a:ln>
        </p:spPr>
      </p:pic>
      <p:sp>
        <p:nvSpPr>
          <p:cNvPr id="241" name="Picture Credits : https://enterpriseiotinsights.com"/>
          <p:cNvSpPr txBox="1"/>
          <p:nvPr/>
        </p:nvSpPr>
        <p:spPr>
          <a:xfrm>
            <a:off x="10193869" y="9468081"/>
            <a:ext cx="2485645" cy="200254"/>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p>
            <a:pPr>
              <a:defRPr sz="800">
                <a:solidFill>
                  <a:srgbClr val="A9A9A9"/>
                </a:solidFill>
              </a:defRPr>
            </a:pPr>
            <a:r>
              <a:t>Picture Credits : </a:t>
            </a:r>
            <a:r>
              <a:rPr u="sng">
                <a:hlinkClick r:id="rId3" invalidUrl="" action="" tgtFrame="" tooltip="" history="1" highlightClick="0" endSnd="0"/>
              </a:rPr>
              <a:t>https://enterpriseiotinsights.com</a:t>
            </a:r>
          </a:p>
        </p:txBody>
      </p:sp>
      <p:sp>
        <p:nvSpPr>
          <p:cNvPr id="242" name="21"/>
          <p:cNvSpPr txBox="1"/>
          <p:nvPr/>
        </p:nvSpPr>
        <p:spPr>
          <a:xfrm>
            <a:off x="12515214" y="9251743"/>
            <a:ext cx="30480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21</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245" name="Thank You"/>
          <p:cNvSpPr txBox="1"/>
          <p:nvPr>
            <p:ph type="body" idx="1"/>
          </p:nvPr>
        </p:nvSpPr>
        <p:spPr>
          <a:xfrm>
            <a:off x="624843" y="1960203"/>
            <a:ext cx="11755114" cy="7560394"/>
          </a:xfrm>
          <a:prstGeom prst="rect">
            <a:avLst/>
          </a:prstGeom>
        </p:spPr>
        <p:txBody>
          <a:bodyPr/>
          <a:lstStyle>
            <a:lvl1pPr marL="0" indent="0" algn="ctr">
              <a:lnSpc>
                <a:spcPct val="140000"/>
              </a:lnSpc>
              <a:spcBef>
                <a:spcPts val="0"/>
              </a:spcBef>
              <a:buSzTx/>
              <a:buNone/>
              <a:defRPr sz="19000">
                <a:solidFill>
                  <a:srgbClr val="000000"/>
                </a:solidFill>
                <a:latin typeface="Times New Roman"/>
                <a:ea typeface="Times New Roman"/>
                <a:cs typeface="Times New Roman"/>
                <a:sym typeface="Times New Roman"/>
              </a:defRPr>
            </a:lvl1pPr>
          </a:lstStyle>
          <a:p>
            <a:pPr/>
            <a:r>
              <a:t>Thank You</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29" name="Introduction"/>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Introduction</a:t>
            </a:r>
          </a:p>
        </p:txBody>
      </p:sp>
      <p:sp>
        <p:nvSpPr>
          <p:cNvPr id="130" name="What is V2V?…"/>
          <p:cNvSpPr txBox="1"/>
          <p:nvPr>
            <p:ph type="body" sz="half" idx="1"/>
          </p:nvPr>
        </p:nvSpPr>
        <p:spPr>
          <a:xfrm>
            <a:off x="521630" y="1959530"/>
            <a:ext cx="11961540" cy="2554017"/>
          </a:xfrm>
          <a:prstGeom prst="rect">
            <a:avLst/>
          </a:prstGeom>
        </p:spPr>
        <p:txBody>
          <a:bodyPr anchor="t"/>
          <a:lstStyle/>
          <a:p>
            <a:pPr marL="0" indent="0" algn="just" defTabSz="438911">
              <a:lnSpc>
                <a:spcPts val="6400"/>
              </a:lnSpc>
              <a:spcBef>
                <a:spcPts val="1100"/>
              </a:spcBef>
              <a:buSzTx/>
              <a:buNone/>
              <a:defRPr b="1" sz="3648">
                <a:solidFill>
                  <a:srgbClr val="000000"/>
                </a:solidFill>
                <a:latin typeface="Times"/>
                <a:ea typeface="Times"/>
                <a:cs typeface="Times"/>
                <a:sym typeface="Times"/>
              </a:defRPr>
            </a:pPr>
            <a:r>
              <a:t>What is V2V? </a:t>
            </a:r>
            <a:endParaRPr b="0"/>
          </a:p>
          <a:p>
            <a:pPr marL="0" indent="0" algn="just" defTabSz="438911">
              <a:lnSpc>
                <a:spcPts val="4200"/>
              </a:lnSpc>
              <a:spcBef>
                <a:spcPts val="1100"/>
              </a:spcBef>
              <a:buSzTx/>
              <a:buNone/>
              <a:defRPr sz="2208">
                <a:solidFill>
                  <a:srgbClr val="000000"/>
                </a:solidFill>
                <a:latin typeface="Times"/>
                <a:ea typeface="Times"/>
                <a:cs typeface="Times"/>
                <a:sym typeface="Times"/>
              </a:defRPr>
            </a:pPr>
            <a:r>
              <a:t>V2V is a crash avoidance technology, which relies on communication of information between nearby vehicles to potentially warn drivers about dangerous situations that could lead to a crash. For example, V2V could help warn a driver that a vehicle up ahead is braking and they need to slow down, or let a driver know that it’s not safe to proceed through an intersection because another car (yet unseen by the driver) is quickly approaching. </a:t>
            </a:r>
          </a:p>
        </p:txBody>
      </p:sp>
      <p:sp>
        <p:nvSpPr>
          <p:cNvPr id="131" name="2"/>
          <p:cNvSpPr txBox="1"/>
          <p:nvPr/>
        </p:nvSpPr>
        <p:spPr>
          <a:xfrm>
            <a:off x="12569189" y="9251743"/>
            <a:ext cx="19685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2</a:t>
            </a:r>
          </a:p>
        </p:txBody>
      </p:sp>
      <p:pic>
        <p:nvPicPr>
          <p:cNvPr id="132" name="Vehicle-to-Vehicle-Communication.jpg" descr="Vehicle-to-Vehicle-Communication.jpg"/>
          <p:cNvPicPr>
            <a:picLocks noChangeAspect="0"/>
          </p:cNvPicPr>
          <p:nvPr/>
        </p:nvPicPr>
        <p:blipFill>
          <a:blip r:embed="rId2">
            <a:extLst/>
          </a:blip>
          <a:stretch>
            <a:fillRect/>
          </a:stretch>
        </p:blipFill>
        <p:spPr>
          <a:xfrm>
            <a:off x="6620078" y="4785891"/>
            <a:ext cx="5863085" cy="4069656"/>
          </a:xfrm>
          <a:prstGeom prst="rect">
            <a:avLst/>
          </a:prstGeom>
        </p:spPr>
      </p:pic>
      <p:sp>
        <p:nvSpPr>
          <p:cNvPr id="133" name="How does V2V work?…"/>
          <p:cNvSpPr txBox="1"/>
          <p:nvPr/>
        </p:nvSpPr>
        <p:spPr>
          <a:xfrm>
            <a:off x="512710" y="4785891"/>
            <a:ext cx="4828097" cy="4737101"/>
          </a:xfrm>
          <a:prstGeom prst="rect">
            <a:avLst/>
          </a:prstGeom>
          <a:ln w="3175">
            <a:miter lim="400000"/>
          </a:ln>
          <a:extLst>
            <a:ext uri="{C572A759-6A51-4108-AA02-DFA0A04FC94B}">
              <ma14:wrappingTextBoxFlag xmlns:ma14="http://schemas.microsoft.com/office/mac/drawingml/2011/main" val="1"/>
            </a:ext>
          </a:extLst>
        </p:spPr>
        <p:txBody>
          <a:bodyPr lIns="38100" tIns="38100" rIns="38100" bIns="38100" anchor="ctr">
            <a:spAutoFit/>
          </a:bodyPr>
          <a:lstStyle/>
          <a:p>
            <a:pPr algn="just" defTabSz="457200">
              <a:lnSpc>
                <a:spcPts val="6700"/>
              </a:lnSpc>
              <a:spcBef>
                <a:spcPts val="1200"/>
              </a:spcBef>
              <a:defRPr sz="3800">
                <a:solidFill>
                  <a:srgbClr val="000000"/>
                </a:solidFill>
                <a:latin typeface="Times"/>
                <a:ea typeface="Times"/>
                <a:cs typeface="Times"/>
                <a:sym typeface="Times"/>
              </a:defRPr>
            </a:pPr>
            <a:r>
              <a:t>How does V2V work? </a:t>
            </a:r>
            <a:endParaRPr b="0"/>
          </a:p>
          <a:p>
            <a:pPr algn="just" defTabSz="457200">
              <a:lnSpc>
                <a:spcPts val="4400"/>
              </a:lnSpc>
              <a:spcBef>
                <a:spcPts val="1200"/>
              </a:spcBef>
              <a:defRPr b="0" sz="2300">
                <a:solidFill>
                  <a:srgbClr val="000000"/>
                </a:solidFill>
                <a:latin typeface="Times"/>
                <a:ea typeface="Times"/>
                <a:cs typeface="Times"/>
                <a:sym typeface="Times"/>
              </a:defRPr>
            </a:pPr>
            <a:r>
              <a:t>V2V communications systems are composed of devices, installed in vehicles, that use dedicated short-range radio communication (DSRC) to exchange messages containing vehicle information (e.g., vehicle’s speed, heading, braking status). V2V devices use this information from other vehicles and determine if a warning to the vehicle’s driver is needed, which could prevent a vehicle crash. </a:t>
            </a:r>
          </a:p>
        </p:txBody>
      </p:sp>
      <p:sp>
        <p:nvSpPr>
          <p:cNvPr id="134" name="Credits : https://daseuropeanautohaus.com/is-a-v2v-communication-system-worth-it/"/>
          <p:cNvSpPr txBox="1"/>
          <p:nvPr/>
        </p:nvSpPr>
        <p:spPr>
          <a:xfrm>
            <a:off x="9170022" y="8843561"/>
            <a:ext cx="3221331" cy="162891"/>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sz="600">
                <a:solidFill>
                  <a:srgbClr val="A9A9A9"/>
                </a:solidFill>
              </a:defRPr>
            </a:lvl1pPr>
          </a:lstStyle>
          <a:p>
            <a:pPr/>
            <a:r>
              <a:t>Credits : https://daseuropeanautohaus.com/is-a-v2v-communication-system-worth-it/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37" name="Introduction"/>
          <p:cNvSpPr txBox="1"/>
          <p:nvPr>
            <p:ph type="title"/>
          </p:nvPr>
        </p:nvSpPr>
        <p:spPr>
          <a:xfrm>
            <a:off x="2443187" y="67934"/>
            <a:ext cx="8324852"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Introduction</a:t>
            </a:r>
          </a:p>
        </p:txBody>
      </p:sp>
      <p:sp>
        <p:nvSpPr>
          <p:cNvPr id="138" name="2"/>
          <p:cNvSpPr txBox="1"/>
          <p:nvPr/>
        </p:nvSpPr>
        <p:spPr>
          <a:xfrm>
            <a:off x="12569189" y="9251743"/>
            <a:ext cx="196851" cy="321030"/>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b="0" sz="1700">
                <a:solidFill>
                  <a:srgbClr val="000000"/>
                </a:solidFill>
                <a:latin typeface="Times New Roman"/>
                <a:ea typeface="Times New Roman"/>
                <a:cs typeface="Times New Roman"/>
                <a:sym typeface="Times New Roman"/>
              </a:defRPr>
            </a:lvl1pPr>
          </a:lstStyle>
          <a:p>
            <a:pPr/>
            <a:r>
              <a:t>2</a:t>
            </a:r>
          </a:p>
        </p:txBody>
      </p:sp>
      <p:pic>
        <p:nvPicPr>
          <p:cNvPr id="139" name="https---blogs-images.forbes.com-samabuelsamid-files-2017-03-cq5dam.web_.1280.1280-7-1200x675.jpg" descr="https---blogs-images.forbes.com-samabuelsamid-files-2017-03-cq5dam.web_.1280.1280-7-1200x675.jpg"/>
          <p:cNvPicPr>
            <a:picLocks noChangeAspect="0"/>
          </p:cNvPicPr>
          <p:nvPr/>
        </p:nvPicPr>
        <p:blipFill>
          <a:blip r:embed="rId2">
            <a:extLst/>
          </a:blip>
          <a:stretch>
            <a:fillRect/>
          </a:stretch>
        </p:blipFill>
        <p:spPr>
          <a:xfrm>
            <a:off x="-2734" y="1500934"/>
            <a:ext cx="13010269" cy="8356935"/>
          </a:xfrm>
          <a:prstGeom prst="rect">
            <a:avLst/>
          </a:prstGeom>
          <a:ln w="3175">
            <a:miter lim="400000"/>
          </a:ln>
        </p:spPr>
      </p:pic>
      <p:sp>
        <p:nvSpPr>
          <p:cNvPr id="140" name="Credits : https://daseuropeanautohaus.com/is-a-v2v-communication-system-worth-it/"/>
          <p:cNvSpPr txBox="1"/>
          <p:nvPr/>
        </p:nvSpPr>
        <p:spPr>
          <a:xfrm>
            <a:off x="8220417" y="9520894"/>
            <a:ext cx="4787545" cy="212586"/>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sz="900">
                <a:solidFill>
                  <a:srgbClr val="434343"/>
                </a:solidFill>
              </a:defRPr>
            </a:lvl1pPr>
          </a:lstStyle>
          <a:p>
            <a:pPr/>
            <a:r>
              <a:t>Credits : https://daseuropeanautohaus.com/is-a-v2v-communication-system-worth-it/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43" name="Scope of V2V"/>
          <p:cNvSpPr txBox="1"/>
          <p:nvPr>
            <p:ph type="title"/>
          </p:nvPr>
        </p:nvSpPr>
        <p:spPr>
          <a:xfrm>
            <a:off x="845038" y="67934"/>
            <a:ext cx="11314725"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Scope of V2V </a:t>
            </a:r>
            <a:endParaRPr b="0" sz="1200"/>
          </a:p>
        </p:txBody>
      </p:sp>
      <p:sp>
        <p:nvSpPr>
          <p:cNvPr id="144" name="Intersection Movement Assist…"/>
          <p:cNvSpPr txBox="1"/>
          <p:nvPr>
            <p:ph type="body" idx="1"/>
          </p:nvPr>
        </p:nvSpPr>
        <p:spPr>
          <a:xfrm>
            <a:off x="521630" y="1621217"/>
            <a:ext cx="11961540" cy="8212966"/>
          </a:xfrm>
          <a:prstGeom prst="rect">
            <a:avLst/>
          </a:prstGeom>
        </p:spPr>
        <p:txBody>
          <a:bodyPr anchor="t"/>
          <a:lstStyle/>
          <a:p>
            <a:pPr marL="0" indent="0" defTabSz="457200">
              <a:lnSpc>
                <a:spcPts val="6300"/>
              </a:lnSpc>
              <a:spcBef>
                <a:spcPts val="1200"/>
              </a:spcBef>
              <a:buSzTx/>
              <a:buNone/>
              <a:defRPr b="1" sz="3800">
                <a:solidFill>
                  <a:srgbClr val="000000"/>
                </a:solidFill>
                <a:latin typeface="Times"/>
                <a:ea typeface="Times"/>
                <a:cs typeface="Times"/>
                <a:sym typeface="Times"/>
              </a:defRPr>
            </a:pPr>
            <a:r>
              <a:t>Intersection Movement Assist </a:t>
            </a:r>
            <a:endParaRPr b="0"/>
          </a:p>
          <a:p>
            <a:pPr marL="0" indent="0" defTabSz="457200">
              <a:lnSpc>
                <a:spcPts val="4400"/>
              </a:lnSpc>
              <a:spcBef>
                <a:spcPts val="1200"/>
              </a:spcBef>
              <a:buSzTx/>
              <a:buNone/>
              <a:defRPr sz="2300">
                <a:solidFill>
                  <a:srgbClr val="000000"/>
                </a:solidFill>
                <a:latin typeface="Times"/>
                <a:ea typeface="Times"/>
                <a:cs typeface="Times"/>
                <a:sym typeface="Times"/>
              </a:defRPr>
            </a:pPr>
            <a:r>
              <a:t>IMA warns the driver when it’s not safe to enter an inter- section because of an increased potential for colliding with one or more vehicles. </a:t>
            </a:r>
          </a:p>
        </p:txBody>
      </p:sp>
      <p:pic>
        <p:nvPicPr>
          <p:cNvPr id="145" name="maw-c2c-2_1_orig.jpg" descr="maw-c2c-2_1_orig.jpg"/>
          <p:cNvPicPr>
            <a:picLocks noChangeAspect="0"/>
          </p:cNvPicPr>
          <p:nvPr/>
        </p:nvPicPr>
        <p:blipFill>
          <a:blip r:embed="rId2">
            <a:extLst/>
          </a:blip>
          <a:stretch>
            <a:fillRect/>
          </a:stretch>
        </p:blipFill>
        <p:spPr>
          <a:xfrm>
            <a:off x="-71501" y="3588456"/>
            <a:ext cx="13700337" cy="6264654"/>
          </a:xfrm>
          <a:prstGeom prst="rect">
            <a:avLst/>
          </a:prstGeom>
        </p:spPr>
      </p:pic>
      <p:sp>
        <p:nvSpPr>
          <p:cNvPr id="146" name="Credits : https://daseuropeanautohaus.com/is-a-v2v-communication-system-worth-it/"/>
          <p:cNvSpPr txBox="1"/>
          <p:nvPr/>
        </p:nvSpPr>
        <p:spPr>
          <a:xfrm>
            <a:off x="9189958" y="9551032"/>
            <a:ext cx="3743402" cy="187923"/>
          </a:xfrm>
          <a:prstGeom prst="rect">
            <a:avLst/>
          </a:prstGeom>
          <a:ln w="3175">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defRPr sz="700">
                <a:solidFill>
                  <a:srgbClr val="A9A9A9"/>
                </a:solidFill>
              </a:defRPr>
            </a:lvl1pPr>
          </a:lstStyle>
          <a:p>
            <a:pPr/>
            <a:r>
              <a:t>Credits : https://daseuropeanautohaus.com/is-a-v2v-communication-system-worth-it/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49" name="Scope of V2V"/>
          <p:cNvSpPr txBox="1"/>
          <p:nvPr>
            <p:ph type="title"/>
          </p:nvPr>
        </p:nvSpPr>
        <p:spPr>
          <a:xfrm>
            <a:off x="845038" y="67934"/>
            <a:ext cx="11314725"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Scope of V2V </a:t>
            </a:r>
            <a:endParaRPr b="0" sz="1200"/>
          </a:p>
        </p:txBody>
      </p:sp>
      <p:sp>
        <p:nvSpPr>
          <p:cNvPr id="150" name="Left Turn Assist…"/>
          <p:cNvSpPr txBox="1"/>
          <p:nvPr>
            <p:ph type="body" idx="1"/>
          </p:nvPr>
        </p:nvSpPr>
        <p:spPr>
          <a:xfrm>
            <a:off x="521630" y="1621217"/>
            <a:ext cx="11961540" cy="8212966"/>
          </a:xfrm>
          <a:prstGeom prst="rect">
            <a:avLst/>
          </a:prstGeom>
        </p:spPr>
        <p:txBody>
          <a:bodyPr anchor="t"/>
          <a:lstStyle/>
          <a:p>
            <a:pPr marL="0" indent="0" defTabSz="457200">
              <a:lnSpc>
                <a:spcPts val="6300"/>
              </a:lnSpc>
              <a:spcBef>
                <a:spcPts val="1200"/>
              </a:spcBef>
              <a:buSzTx/>
              <a:buNone/>
              <a:defRPr b="1" sz="3800">
                <a:solidFill>
                  <a:srgbClr val="000000"/>
                </a:solidFill>
                <a:latin typeface="Times"/>
                <a:ea typeface="Times"/>
                <a:cs typeface="Times"/>
                <a:sym typeface="Times"/>
              </a:defRPr>
            </a:pPr>
            <a:r>
              <a:t>Left Turn Assist </a:t>
            </a:r>
            <a:endParaRPr b="0"/>
          </a:p>
          <a:p>
            <a:pPr marL="0" indent="0" defTabSz="457200">
              <a:lnSpc>
                <a:spcPts val="4400"/>
              </a:lnSpc>
              <a:spcBef>
                <a:spcPts val="1200"/>
              </a:spcBef>
              <a:buSzTx/>
              <a:buNone/>
              <a:defRPr sz="2300">
                <a:solidFill>
                  <a:srgbClr val="000000"/>
                </a:solidFill>
                <a:latin typeface="Times"/>
                <a:ea typeface="Times"/>
                <a:cs typeface="Times"/>
                <a:sym typeface="Times"/>
              </a:defRPr>
            </a:pPr>
            <a:r>
              <a:t>LTA warns the driver when there is strong probability they will collide with an oncoming vehicle when making a left turn. This is especially critical when the driver’s line-of- sight is blocked by a vehicle also making a left turn from the opposite direction. </a:t>
            </a:r>
            <a:endParaRPr sz="1200"/>
          </a:p>
          <a:p>
            <a:pPr marL="0" indent="0" defTabSz="457200">
              <a:lnSpc>
                <a:spcPts val="4400"/>
              </a:lnSpc>
              <a:spcBef>
                <a:spcPts val="1200"/>
              </a:spcBef>
              <a:buSzTx/>
              <a:buNone/>
              <a:defRPr sz="2300">
                <a:solidFill>
                  <a:srgbClr val="000000"/>
                </a:solidFill>
                <a:latin typeface="Times"/>
                <a:ea typeface="Times"/>
                <a:cs typeface="Times"/>
                <a:sym typeface="Times"/>
              </a:defRPr>
            </a:pPr>
          </a:p>
        </p:txBody>
      </p:sp>
      <p:pic>
        <p:nvPicPr>
          <p:cNvPr id="151" name="ivs-c2c-2_orig.jpg" descr="ivs-c2c-2_orig.jpg"/>
          <p:cNvPicPr>
            <a:picLocks noChangeAspect="0"/>
          </p:cNvPicPr>
          <p:nvPr/>
        </p:nvPicPr>
        <p:blipFill>
          <a:blip r:embed="rId2">
            <a:extLst/>
          </a:blip>
          <a:stretch>
            <a:fillRect/>
          </a:stretch>
        </p:blipFill>
        <p:spPr>
          <a:xfrm>
            <a:off x="-89932" y="3825125"/>
            <a:ext cx="13184663" cy="6135648"/>
          </a:xfrm>
          <a:prstGeom prst="rect">
            <a:avLst/>
          </a:prstGeom>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54" name="Scope of V2V"/>
          <p:cNvSpPr txBox="1"/>
          <p:nvPr>
            <p:ph type="title"/>
          </p:nvPr>
        </p:nvSpPr>
        <p:spPr>
          <a:xfrm>
            <a:off x="845038" y="67934"/>
            <a:ext cx="11314725"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Scope of V2V </a:t>
            </a:r>
            <a:endParaRPr b="0" sz="1200"/>
          </a:p>
        </p:txBody>
      </p:sp>
      <p:sp>
        <p:nvSpPr>
          <p:cNvPr id="155" name="Emergency Electronic Brake Light…"/>
          <p:cNvSpPr txBox="1"/>
          <p:nvPr>
            <p:ph type="body" idx="1"/>
          </p:nvPr>
        </p:nvSpPr>
        <p:spPr>
          <a:xfrm>
            <a:off x="521630" y="1621217"/>
            <a:ext cx="11961540" cy="8212966"/>
          </a:xfrm>
          <a:prstGeom prst="rect">
            <a:avLst/>
          </a:prstGeom>
        </p:spPr>
        <p:txBody>
          <a:bodyPr anchor="t"/>
          <a:lstStyle/>
          <a:p>
            <a:pPr marL="0" indent="0" defTabSz="457200">
              <a:lnSpc>
                <a:spcPts val="6300"/>
              </a:lnSpc>
              <a:spcBef>
                <a:spcPts val="1200"/>
              </a:spcBef>
              <a:buSzTx/>
              <a:buNone/>
              <a:defRPr b="1" sz="3800">
                <a:solidFill>
                  <a:srgbClr val="000000"/>
                </a:solidFill>
                <a:latin typeface="Times"/>
                <a:ea typeface="Times"/>
                <a:cs typeface="Times"/>
                <a:sym typeface="Times"/>
              </a:defRPr>
            </a:pPr>
            <a:r>
              <a:t>Emergency Electronic Brake Light </a:t>
            </a:r>
            <a:endParaRPr b="0"/>
          </a:p>
          <a:p>
            <a:pPr marL="0" indent="0" algn="just" defTabSz="457200">
              <a:lnSpc>
                <a:spcPts val="4400"/>
              </a:lnSpc>
              <a:spcBef>
                <a:spcPts val="1200"/>
              </a:spcBef>
              <a:buSzTx/>
              <a:buNone/>
              <a:defRPr sz="2300">
                <a:solidFill>
                  <a:srgbClr val="000000"/>
                </a:solidFill>
                <a:latin typeface="Times"/>
                <a:ea typeface="Times"/>
                <a:cs typeface="Times"/>
                <a:sym typeface="Times"/>
              </a:defRPr>
            </a:pPr>
            <a:r>
              <a:t>Emergency Electronic Brake Light (EEBL) warns the driver to be prepared to take action when a V2V-equipped vehicle traveling in the same direction but not in the driver’s line-of-sight decelerates quickly. V2V would allow the driver to “see through” vehicles or poor weather conditions and know if traffic ahead may be coming to an abrupt stop. </a:t>
            </a:r>
            <a:endParaRPr sz="1200"/>
          </a:p>
          <a:p>
            <a:pPr marL="0" indent="0" defTabSz="457200">
              <a:lnSpc>
                <a:spcPts val="4400"/>
              </a:lnSpc>
              <a:spcBef>
                <a:spcPts val="1200"/>
              </a:spcBef>
              <a:buSzTx/>
              <a:buNone/>
              <a:defRPr sz="2300">
                <a:solidFill>
                  <a:srgbClr val="000000"/>
                </a:solidFill>
                <a:latin typeface="Times"/>
                <a:ea typeface="Times"/>
                <a:cs typeface="Times"/>
                <a:sym typeface="Times"/>
              </a:defRPr>
            </a:pPr>
            <a:endParaRPr sz="1200"/>
          </a:p>
          <a:p>
            <a:pPr marL="0" indent="0" defTabSz="457200">
              <a:lnSpc>
                <a:spcPts val="4400"/>
              </a:lnSpc>
              <a:spcBef>
                <a:spcPts val="1200"/>
              </a:spcBef>
              <a:buSzTx/>
              <a:buNone/>
              <a:defRPr sz="2300">
                <a:solidFill>
                  <a:srgbClr val="000000"/>
                </a:solidFill>
                <a:latin typeface="Times"/>
                <a:ea typeface="Times"/>
                <a:cs typeface="Times"/>
                <a:sym typeface="Times"/>
              </a:defRPr>
            </a:pPr>
          </a:p>
        </p:txBody>
      </p:sp>
      <p:pic>
        <p:nvPicPr>
          <p:cNvPr id="156" name="eebl1-c2c_1_orig.png" descr="eebl1-c2c_1_orig.png"/>
          <p:cNvPicPr>
            <a:picLocks noChangeAspect="0"/>
          </p:cNvPicPr>
          <p:nvPr/>
        </p:nvPicPr>
        <p:blipFill>
          <a:blip r:embed="rId2">
            <a:extLst/>
          </a:blip>
          <a:stretch>
            <a:fillRect/>
          </a:stretch>
        </p:blipFill>
        <p:spPr>
          <a:xfrm rot="924642">
            <a:off x="262910" y="2095606"/>
            <a:ext cx="13704982" cy="9766015"/>
          </a:xfrm>
          <a:prstGeom prst="rect">
            <a:avLst/>
          </a:prstGeom>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59" name="Scope of V2V"/>
          <p:cNvSpPr txBox="1"/>
          <p:nvPr>
            <p:ph type="title"/>
          </p:nvPr>
        </p:nvSpPr>
        <p:spPr>
          <a:xfrm>
            <a:off x="845038" y="67934"/>
            <a:ext cx="11314725"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Scope of V2V </a:t>
            </a:r>
            <a:endParaRPr b="0" sz="1200"/>
          </a:p>
        </p:txBody>
      </p:sp>
      <p:sp>
        <p:nvSpPr>
          <p:cNvPr id="160" name="Forward Collision Warning…"/>
          <p:cNvSpPr txBox="1"/>
          <p:nvPr>
            <p:ph type="body" idx="1"/>
          </p:nvPr>
        </p:nvSpPr>
        <p:spPr>
          <a:xfrm>
            <a:off x="521630" y="1621217"/>
            <a:ext cx="11961540" cy="8212966"/>
          </a:xfrm>
          <a:prstGeom prst="rect">
            <a:avLst/>
          </a:prstGeom>
        </p:spPr>
        <p:txBody>
          <a:bodyPr anchor="t"/>
          <a:lstStyle/>
          <a:p>
            <a:pPr marL="0" indent="0" defTabSz="457200">
              <a:lnSpc>
                <a:spcPts val="6300"/>
              </a:lnSpc>
              <a:spcBef>
                <a:spcPts val="1200"/>
              </a:spcBef>
              <a:buSzTx/>
              <a:buNone/>
              <a:defRPr b="1" sz="3800">
                <a:solidFill>
                  <a:srgbClr val="000000"/>
                </a:solidFill>
                <a:latin typeface="Times"/>
                <a:ea typeface="Times"/>
                <a:cs typeface="Times"/>
                <a:sym typeface="Times"/>
              </a:defRPr>
            </a:pPr>
            <a:r>
              <a:t>Forward Collision Warning </a:t>
            </a:r>
            <a:endParaRPr b="0"/>
          </a:p>
          <a:p>
            <a:pPr marL="0" indent="0" algn="just" defTabSz="457200">
              <a:lnSpc>
                <a:spcPts val="4400"/>
              </a:lnSpc>
              <a:spcBef>
                <a:spcPts val="1200"/>
              </a:spcBef>
              <a:buSzTx/>
              <a:buNone/>
              <a:defRPr sz="2300">
                <a:solidFill>
                  <a:srgbClr val="000000"/>
                </a:solidFill>
                <a:latin typeface="Times"/>
                <a:ea typeface="Times"/>
                <a:cs typeface="Times"/>
                <a:sym typeface="Times"/>
              </a:defRPr>
            </a:pPr>
            <a:r>
              <a:t>Forward Collision Warning (FCW) warns the driver of the risk of an impending rear-end collision with a vehicle ahead in traffic in the same lane and direction of travel. </a:t>
            </a:r>
            <a:endParaRPr sz="1200"/>
          </a:p>
          <a:p>
            <a:pPr marL="0" indent="0" algn="just" defTabSz="457200">
              <a:lnSpc>
                <a:spcPts val="4400"/>
              </a:lnSpc>
              <a:spcBef>
                <a:spcPts val="1200"/>
              </a:spcBef>
              <a:buSzTx/>
              <a:buNone/>
              <a:defRPr sz="2300">
                <a:solidFill>
                  <a:srgbClr val="000000"/>
                </a:solidFill>
                <a:latin typeface="Times"/>
                <a:ea typeface="Times"/>
                <a:cs typeface="Times"/>
                <a:sym typeface="Times"/>
              </a:defRPr>
            </a:pPr>
            <a:endParaRPr sz="1200"/>
          </a:p>
          <a:p>
            <a:pPr marL="0" indent="0" defTabSz="457200">
              <a:lnSpc>
                <a:spcPts val="4400"/>
              </a:lnSpc>
              <a:spcBef>
                <a:spcPts val="1200"/>
              </a:spcBef>
              <a:buSzTx/>
              <a:buNone/>
              <a:defRPr sz="2300">
                <a:solidFill>
                  <a:srgbClr val="000000"/>
                </a:solidFill>
                <a:latin typeface="Times"/>
                <a:ea typeface="Times"/>
                <a:cs typeface="Times"/>
                <a:sym typeface="Times"/>
              </a:defRPr>
            </a:pPr>
            <a:endParaRPr sz="1200"/>
          </a:p>
          <a:p>
            <a:pPr marL="0" indent="0" defTabSz="457200">
              <a:lnSpc>
                <a:spcPts val="4400"/>
              </a:lnSpc>
              <a:spcBef>
                <a:spcPts val="1200"/>
              </a:spcBef>
              <a:buSzTx/>
              <a:buNone/>
              <a:defRPr sz="2300">
                <a:solidFill>
                  <a:srgbClr val="000000"/>
                </a:solidFill>
                <a:latin typeface="Times"/>
                <a:ea typeface="Times"/>
                <a:cs typeface="Times"/>
                <a:sym typeface="Times"/>
              </a:defRPr>
            </a:pPr>
          </a:p>
        </p:txBody>
      </p:sp>
      <p:pic>
        <p:nvPicPr>
          <p:cNvPr id="161" name="tjw-c2c-2_orig.jpg" descr="tjw-c2c-2_orig.jpg"/>
          <p:cNvPicPr>
            <a:picLocks noChangeAspect="0"/>
          </p:cNvPicPr>
          <p:nvPr/>
        </p:nvPicPr>
        <p:blipFill>
          <a:blip r:embed="rId2">
            <a:extLst/>
          </a:blip>
          <a:stretch>
            <a:fillRect/>
          </a:stretch>
        </p:blipFill>
        <p:spPr>
          <a:xfrm>
            <a:off x="-1520512" y="3270216"/>
            <a:ext cx="14525312" cy="6547863"/>
          </a:xfrm>
          <a:prstGeom prst="rect">
            <a:avLst/>
          </a:prstGeom>
          <a:ln w="3175">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3" name="dnpw-c2c-2_1_orig.jpg" descr="dnpw-c2c-2_1_orig.jpg"/>
          <p:cNvPicPr>
            <a:picLocks noChangeAspect="0"/>
          </p:cNvPicPr>
          <p:nvPr/>
        </p:nvPicPr>
        <p:blipFill>
          <a:blip r:embed="rId2">
            <a:extLst/>
          </a:blip>
          <a:stretch>
            <a:fillRect/>
          </a:stretch>
        </p:blipFill>
        <p:spPr>
          <a:xfrm rot="1481699">
            <a:off x="122262" y="2716952"/>
            <a:ext cx="12966701" cy="8966201"/>
          </a:xfrm>
          <a:prstGeom prst="rect">
            <a:avLst/>
          </a:prstGeom>
          <a:ln w="3175">
            <a:miter lim="400000"/>
          </a:ln>
        </p:spPr>
      </p:pic>
      <p:sp>
        <p:nvSpPr>
          <p:cNvPr id="164" name="Rectangle"/>
          <p:cNvSpPr/>
          <p:nvPr/>
        </p:nvSpPr>
        <p:spPr>
          <a:xfrm>
            <a:off x="-7920" y="242559"/>
            <a:ext cx="13227065" cy="1270001"/>
          </a:xfrm>
          <a:prstGeom prst="rect">
            <a:avLst/>
          </a:prstGeom>
          <a:solidFill>
            <a:srgbClr val="000000"/>
          </a:solidFill>
          <a:ln w="3175">
            <a:miter lim="400000"/>
          </a:ln>
        </p:spPr>
        <p:txBody>
          <a:bodyPr lIns="38100" tIns="38100" rIns="38100" bIns="38100" anchor="ctr"/>
          <a:lstStyle/>
          <a:p>
            <a:pPr>
              <a:defRPr b="0" sz="2000">
                <a:latin typeface="+mn-lt"/>
                <a:ea typeface="+mn-ea"/>
                <a:cs typeface="+mn-cs"/>
                <a:sym typeface="Helvetica Neue Medium"/>
              </a:defRPr>
            </a:pPr>
          </a:p>
        </p:txBody>
      </p:sp>
      <p:sp>
        <p:nvSpPr>
          <p:cNvPr id="165" name="Scope of V2V"/>
          <p:cNvSpPr txBox="1"/>
          <p:nvPr>
            <p:ph type="title"/>
          </p:nvPr>
        </p:nvSpPr>
        <p:spPr>
          <a:xfrm>
            <a:off x="845038" y="67934"/>
            <a:ext cx="11314725" cy="1619251"/>
          </a:xfrm>
          <a:prstGeom prst="rect">
            <a:avLst/>
          </a:prstGeom>
        </p:spPr>
        <p:txBody>
          <a:bodyPr/>
          <a:lstStyle>
            <a:lvl1pPr>
              <a:defRPr b="1" sz="7100">
                <a:solidFill>
                  <a:srgbClr val="C1BD9D"/>
                </a:solidFill>
                <a:latin typeface="Times New Roman"/>
                <a:ea typeface="Times New Roman"/>
                <a:cs typeface="Times New Roman"/>
                <a:sym typeface="Times New Roman"/>
              </a:defRPr>
            </a:lvl1pPr>
          </a:lstStyle>
          <a:p>
            <a:pPr/>
            <a:r>
              <a:t>Scope of V2V </a:t>
            </a:r>
            <a:endParaRPr b="0" sz="1200"/>
          </a:p>
        </p:txBody>
      </p:sp>
      <p:sp>
        <p:nvSpPr>
          <p:cNvPr id="166" name="Do-Not-Pass Warning…"/>
          <p:cNvSpPr txBox="1"/>
          <p:nvPr>
            <p:ph type="body" idx="1"/>
          </p:nvPr>
        </p:nvSpPr>
        <p:spPr>
          <a:xfrm>
            <a:off x="521630" y="1621217"/>
            <a:ext cx="11961540" cy="8212966"/>
          </a:xfrm>
          <a:prstGeom prst="rect">
            <a:avLst/>
          </a:prstGeom>
        </p:spPr>
        <p:txBody>
          <a:bodyPr anchor="t"/>
          <a:lstStyle/>
          <a:p>
            <a:pPr marL="0" indent="0" defTabSz="457200">
              <a:lnSpc>
                <a:spcPts val="6300"/>
              </a:lnSpc>
              <a:spcBef>
                <a:spcPts val="1200"/>
              </a:spcBef>
              <a:buSzTx/>
              <a:buNone/>
              <a:defRPr b="1" sz="3800">
                <a:solidFill>
                  <a:srgbClr val="000000"/>
                </a:solidFill>
                <a:latin typeface="Times"/>
                <a:ea typeface="Times"/>
                <a:cs typeface="Times"/>
                <a:sym typeface="Times"/>
              </a:defRPr>
            </a:pPr>
            <a:r>
              <a:t>Do-Not-Pass Warning </a:t>
            </a:r>
            <a:endParaRPr b="0"/>
          </a:p>
          <a:p>
            <a:pPr marL="0" indent="0" algn="just" defTabSz="457200">
              <a:lnSpc>
                <a:spcPts val="4400"/>
              </a:lnSpc>
              <a:spcBef>
                <a:spcPts val="1200"/>
              </a:spcBef>
              <a:buSzTx/>
              <a:buNone/>
              <a:defRPr sz="2300">
                <a:solidFill>
                  <a:srgbClr val="000000"/>
                </a:solidFill>
                <a:latin typeface="Times"/>
                <a:ea typeface="Times"/>
                <a:cs typeface="Times"/>
                <a:sym typeface="Times"/>
              </a:defRPr>
            </a:pPr>
            <a:r>
              <a:t>Do-Not-Pass Warning (DNPW) warns the driver that it is not safe to pass a slower-moving vehicle when vehicles are approaching from the opposite direction. </a:t>
            </a:r>
            <a:endParaRPr sz="1200"/>
          </a:p>
          <a:p>
            <a:pPr marL="0" indent="0" algn="just" defTabSz="457200">
              <a:lnSpc>
                <a:spcPts val="4400"/>
              </a:lnSpc>
              <a:spcBef>
                <a:spcPts val="1200"/>
              </a:spcBef>
              <a:buSzTx/>
              <a:buNone/>
              <a:defRPr sz="2300">
                <a:solidFill>
                  <a:srgbClr val="000000"/>
                </a:solidFill>
                <a:latin typeface="Times"/>
                <a:ea typeface="Times"/>
                <a:cs typeface="Times"/>
                <a:sym typeface="Times"/>
              </a:defRPr>
            </a:pPr>
            <a:endParaRPr sz="1200"/>
          </a:p>
          <a:p>
            <a:pPr marL="0" indent="0" defTabSz="457200">
              <a:lnSpc>
                <a:spcPts val="4400"/>
              </a:lnSpc>
              <a:spcBef>
                <a:spcPts val="1200"/>
              </a:spcBef>
              <a:buSzTx/>
              <a:buNone/>
              <a:defRPr sz="2300">
                <a:solidFill>
                  <a:srgbClr val="000000"/>
                </a:solidFill>
                <a:latin typeface="Times"/>
                <a:ea typeface="Times"/>
                <a:cs typeface="Times"/>
                <a:sym typeface="Times"/>
              </a:defRPr>
            </a:pPr>
            <a:endParaRPr sz="1200"/>
          </a:p>
          <a:p>
            <a:pPr marL="0" indent="0" defTabSz="457200">
              <a:lnSpc>
                <a:spcPts val="4400"/>
              </a:lnSpc>
              <a:spcBef>
                <a:spcPts val="1200"/>
              </a:spcBef>
              <a:buSzTx/>
              <a:buNone/>
              <a:defRPr sz="2300">
                <a:solidFill>
                  <a:srgbClr val="000000"/>
                </a:solidFill>
                <a:latin typeface="Times"/>
                <a:ea typeface="Times"/>
                <a:cs typeface="Times"/>
                <a:sym typeface="Times"/>
              </a:defRPr>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3175" cap="flat">
          <a:noFill/>
          <a:miter lim="400000"/>
        </a:ln>
        <a:effectLst/>
        <a:sp3d/>
      </a:spPr>
      <a:bodyPr rot="0" spcFirstLastPara="1" vertOverflow="overflow" horzOverflow="overflow" vert="horz" wrap="square" lIns="38100" tIns="38100" rIns="38100" bIns="381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38100" tIns="38100" rIns="38100" bIns="381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3175" cap="flat">
          <a:noFill/>
          <a:miter lim="400000"/>
        </a:ln>
        <a:effectLst/>
        <a:sp3d/>
      </a:spPr>
      <a:bodyPr rot="0" spcFirstLastPara="1" vertOverflow="overflow" horzOverflow="overflow" vert="horz" wrap="square" lIns="38100" tIns="38100" rIns="38100" bIns="381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38100" tIns="38100" rIns="38100" bIns="381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2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